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8" r:id="rId2"/>
    <p:sldId id="268" r:id="rId3"/>
    <p:sldId id="270" r:id="rId4"/>
    <p:sldId id="279" r:id="rId5"/>
    <p:sldId id="272" r:id="rId6"/>
    <p:sldId id="274" r:id="rId7"/>
    <p:sldId id="275" r:id="rId8"/>
    <p:sldId id="257" r:id="rId9"/>
    <p:sldId id="259" r:id="rId10"/>
    <p:sldId id="260" r:id="rId11"/>
    <p:sldId id="261" r:id="rId12"/>
    <p:sldId id="267" r:id="rId13"/>
    <p:sldId id="266" r:id="rId14"/>
    <p:sldId id="263" r:id="rId15"/>
    <p:sldId id="277" r:id="rId1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8FB837D-C827-4EFA-A057-4D05807E0F7C}" styleName="Style à thème 1 - Accentuation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5" autoAdjust="0"/>
    <p:restoredTop sz="94660"/>
  </p:normalViewPr>
  <p:slideViewPr>
    <p:cSldViewPr snapToGrid="0">
      <p:cViewPr varScale="1">
        <p:scale>
          <a:sx n="113" d="100"/>
          <a:sy n="113" d="100"/>
        </p:scale>
        <p:origin x="396" y="102"/>
      </p:cViewPr>
      <p:guideLst>
        <p:guide orient="horz" pos="2160"/>
        <p:guide pos="3840"/>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4C7B387-5EA1-4709-8959-FC7F6DA7FF72}" type="doc">
      <dgm:prSet loTypeId="urn:microsoft.com/office/officeart/2005/8/layout/matrix1" loCatId="matrix" qsTypeId="urn:microsoft.com/office/officeart/2005/8/quickstyle/simple1" qsCatId="simple" csTypeId="urn:microsoft.com/office/officeart/2005/8/colors/accent1_2" csCatId="accent1" phldr="1"/>
      <dgm:spPr/>
      <dgm:t>
        <a:bodyPr/>
        <a:lstStyle/>
        <a:p>
          <a:endParaRPr lang="fr-FR"/>
        </a:p>
      </dgm:t>
    </dgm:pt>
    <dgm:pt modelId="{79699CA5-2358-43B2-8C91-8499F67FBABF}">
      <dgm:prSet phldrT="[Texte]"/>
      <dgm:spPr/>
      <dgm:t>
        <a:bodyPr/>
        <a:lstStyle/>
        <a:p>
          <a:r>
            <a:rPr lang="fr-FR" b="1" dirty="0"/>
            <a:t>Composantes de la certification : 4 blocs</a:t>
          </a:r>
          <a:endParaRPr lang="fr-FR" dirty="0"/>
        </a:p>
      </dgm:t>
    </dgm:pt>
    <dgm:pt modelId="{502EC6EA-CAC2-40F2-B3EC-4F2B6B34FDF4}" type="parTrans" cxnId="{63D65A2B-4F3B-4A4B-9FDE-290661942149}">
      <dgm:prSet/>
      <dgm:spPr/>
      <dgm:t>
        <a:bodyPr/>
        <a:lstStyle/>
        <a:p>
          <a:endParaRPr lang="fr-FR"/>
        </a:p>
      </dgm:t>
    </dgm:pt>
    <dgm:pt modelId="{BE1E78AC-506A-44D9-B198-ED149A5099C3}" type="sibTrans" cxnId="{63D65A2B-4F3B-4A4B-9FDE-290661942149}">
      <dgm:prSet/>
      <dgm:spPr/>
      <dgm:t>
        <a:bodyPr/>
        <a:lstStyle/>
        <a:p>
          <a:endParaRPr lang="fr-FR"/>
        </a:p>
      </dgm:t>
    </dgm:pt>
    <dgm:pt modelId="{E72E7BD6-5E29-422F-9037-596548E761DF}">
      <dgm:prSet phldrT="[Texte]"/>
      <dgm:spPr/>
      <dgm:t>
        <a:bodyPr/>
        <a:lstStyle/>
        <a:p>
          <a:r>
            <a:rPr lang="fr-FR" b="0" i="0" dirty="0"/>
            <a:t>1. Elaborer et mettre en œuvre la stratégie marketing et commerciale d’une structure</a:t>
          </a:r>
          <a:endParaRPr lang="fr-FR" dirty="0"/>
        </a:p>
      </dgm:t>
    </dgm:pt>
    <dgm:pt modelId="{E8A3B2D7-FD44-4706-B584-E9829D0D2BA4}" type="parTrans" cxnId="{0A33A546-EE89-4613-AD79-CB4A19399785}">
      <dgm:prSet/>
      <dgm:spPr/>
      <dgm:t>
        <a:bodyPr/>
        <a:lstStyle/>
        <a:p>
          <a:endParaRPr lang="fr-FR"/>
        </a:p>
      </dgm:t>
    </dgm:pt>
    <dgm:pt modelId="{DA2A10D2-60E4-4899-9B77-8CC4EBEAE501}" type="sibTrans" cxnId="{0A33A546-EE89-4613-AD79-CB4A19399785}">
      <dgm:prSet/>
      <dgm:spPr/>
      <dgm:t>
        <a:bodyPr/>
        <a:lstStyle/>
        <a:p>
          <a:endParaRPr lang="fr-FR"/>
        </a:p>
      </dgm:t>
    </dgm:pt>
    <dgm:pt modelId="{7C22B623-7B98-4195-BB83-8B4FE02CA7DA}">
      <dgm:prSet phldrT="[Texte]"/>
      <dgm:spPr/>
      <dgm:t>
        <a:bodyPr/>
        <a:lstStyle/>
        <a:p>
          <a:r>
            <a:rPr lang="fr-FR" b="0" i="0" dirty="0"/>
            <a:t>2. Manager un service marketing et commercial</a:t>
          </a:r>
          <a:endParaRPr lang="fr-FR" dirty="0"/>
        </a:p>
      </dgm:t>
    </dgm:pt>
    <dgm:pt modelId="{D645644A-3D98-4A71-B48D-CD2F2FA8847B}" type="parTrans" cxnId="{81526B37-BCED-43B2-A117-4DA61A48D36F}">
      <dgm:prSet/>
      <dgm:spPr/>
      <dgm:t>
        <a:bodyPr/>
        <a:lstStyle/>
        <a:p>
          <a:endParaRPr lang="fr-FR"/>
        </a:p>
      </dgm:t>
    </dgm:pt>
    <dgm:pt modelId="{6F2D5527-8DC8-45A4-B3DA-DA27083199A0}" type="sibTrans" cxnId="{81526B37-BCED-43B2-A117-4DA61A48D36F}">
      <dgm:prSet/>
      <dgm:spPr/>
      <dgm:t>
        <a:bodyPr/>
        <a:lstStyle/>
        <a:p>
          <a:endParaRPr lang="fr-FR"/>
        </a:p>
      </dgm:t>
    </dgm:pt>
    <dgm:pt modelId="{CBF2B825-1BAA-4983-94A2-F33E63835AA6}">
      <dgm:prSet phldrT="[Texte]"/>
      <dgm:spPr/>
      <dgm:t>
        <a:bodyPr/>
        <a:lstStyle/>
        <a:p>
          <a:r>
            <a:rPr lang="fr-FR" b="0" i="0" dirty="0"/>
            <a:t>3. Encadrer une équipe commerciale</a:t>
          </a:r>
          <a:endParaRPr lang="fr-FR" dirty="0"/>
        </a:p>
      </dgm:t>
    </dgm:pt>
    <dgm:pt modelId="{71BE2EA5-C336-4F1E-BC3A-77C573B5F053}" type="parTrans" cxnId="{FC741132-BD67-4F54-99C2-A8F22B25871C}">
      <dgm:prSet/>
      <dgm:spPr/>
      <dgm:t>
        <a:bodyPr/>
        <a:lstStyle/>
        <a:p>
          <a:endParaRPr lang="fr-FR"/>
        </a:p>
      </dgm:t>
    </dgm:pt>
    <dgm:pt modelId="{3F055232-57A5-44A9-9AEE-6D69E24D76B1}" type="sibTrans" cxnId="{FC741132-BD67-4F54-99C2-A8F22B25871C}">
      <dgm:prSet/>
      <dgm:spPr/>
      <dgm:t>
        <a:bodyPr/>
        <a:lstStyle/>
        <a:p>
          <a:endParaRPr lang="fr-FR"/>
        </a:p>
      </dgm:t>
    </dgm:pt>
    <dgm:pt modelId="{9164E336-E78F-489C-AE88-29A365042785}">
      <dgm:prSet phldrT="[Texte]"/>
      <dgm:spPr/>
      <dgm:t>
        <a:bodyPr/>
        <a:lstStyle/>
        <a:p>
          <a:r>
            <a:rPr lang="fr-FR" b="0" i="0" dirty="0"/>
            <a:t>4. Elaborer et mettre en œuvre la communication commerciale </a:t>
          </a:r>
          <a:endParaRPr lang="fr-FR" dirty="0"/>
        </a:p>
      </dgm:t>
    </dgm:pt>
    <dgm:pt modelId="{CBE8AC6C-93BE-4628-BBC9-8BB82553FEA1}" type="parTrans" cxnId="{531FA2BE-0B48-474D-B252-D2A7D8C19E02}">
      <dgm:prSet/>
      <dgm:spPr/>
      <dgm:t>
        <a:bodyPr/>
        <a:lstStyle/>
        <a:p>
          <a:endParaRPr lang="fr-FR"/>
        </a:p>
      </dgm:t>
    </dgm:pt>
    <dgm:pt modelId="{CD337F8A-F8ED-4EE0-B578-5A56583BAECF}" type="sibTrans" cxnId="{531FA2BE-0B48-474D-B252-D2A7D8C19E02}">
      <dgm:prSet/>
      <dgm:spPr/>
      <dgm:t>
        <a:bodyPr/>
        <a:lstStyle/>
        <a:p>
          <a:endParaRPr lang="fr-FR"/>
        </a:p>
      </dgm:t>
    </dgm:pt>
    <dgm:pt modelId="{E6EE9D28-882C-4939-BF4A-2557CA7C29D3}" type="pres">
      <dgm:prSet presAssocID="{54C7B387-5EA1-4709-8959-FC7F6DA7FF72}" presName="diagram" presStyleCnt="0">
        <dgm:presLayoutVars>
          <dgm:chMax val="1"/>
          <dgm:dir/>
          <dgm:animLvl val="ctr"/>
          <dgm:resizeHandles val="exact"/>
        </dgm:presLayoutVars>
      </dgm:prSet>
      <dgm:spPr/>
    </dgm:pt>
    <dgm:pt modelId="{D59247A3-78EC-45A8-BF12-636901117BB3}" type="pres">
      <dgm:prSet presAssocID="{54C7B387-5EA1-4709-8959-FC7F6DA7FF72}" presName="matrix" presStyleCnt="0"/>
      <dgm:spPr/>
    </dgm:pt>
    <dgm:pt modelId="{66A9CF4D-8912-4D3E-B158-70F90C76C29B}" type="pres">
      <dgm:prSet presAssocID="{54C7B387-5EA1-4709-8959-FC7F6DA7FF72}" presName="tile1" presStyleLbl="node1" presStyleIdx="0" presStyleCnt="4"/>
      <dgm:spPr/>
    </dgm:pt>
    <dgm:pt modelId="{15757501-A388-4CFD-8FC1-41B0D6DC8392}" type="pres">
      <dgm:prSet presAssocID="{54C7B387-5EA1-4709-8959-FC7F6DA7FF72}" presName="tile1text" presStyleLbl="node1" presStyleIdx="0" presStyleCnt="4">
        <dgm:presLayoutVars>
          <dgm:chMax val="0"/>
          <dgm:chPref val="0"/>
          <dgm:bulletEnabled val="1"/>
        </dgm:presLayoutVars>
      </dgm:prSet>
      <dgm:spPr/>
    </dgm:pt>
    <dgm:pt modelId="{F37C0382-37BF-4899-839C-BE1F84633A9E}" type="pres">
      <dgm:prSet presAssocID="{54C7B387-5EA1-4709-8959-FC7F6DA7FF72}" presName="tile2" presStyleLbl="node1" presStyleIdx="1" presStyleCnt="4"/>
      <dgm:spPr/>
    </dgm:pt>
    <dgm:pt modelId="{47E04EF9-90A4-4F84-AA2C-A0800F8AD89C}" type="pres">
      <dgm:prSet presAssocID="{54C7B387-5EA1-4709-8959-FC7F6DA7FF72}" presName="tile2text" presStyleLbl="node1" presStyleIdx="1" presStyleCnt="4">
        <dgm:presLayoutVars>
          <dgm:chMax val="0"/>
          <dgm:chPref val="0"/>
          <dgm:bulletEnabled val="1"/>
        </dgm:presLayoutVars>
      </dgm:prSet>
      <dgm:spPr/>
    </dgm:pt>
    <dgm:pt modelId="{256FF5F2-32BE-4CA3-A602-93AA97ED0713}" type="pres">
      <dgm:prSet presAssocID="{54C7B387-5EA1-4709-8959-FC7F6DA7FF72}" presName="tile3" presStyleLbl="node1" presStyleIdx="2" presStyleCnt="4"/>
      <dgm:spPr/>
    </dgm:pt>
    <dgm:pt modelId="{BDF0005F-10CE-45C9-8E87-8134135ECD3A}" type="pres">
      <dgm:prSet presAssocID="{54C7B387-5EA1-4709-8959-FC7F6DA7FF72}" presName="tile3text" presStyleLbl="node1" presStyleIdx="2" presStyleCnt="4">
        <dgm:presLayoutVars>
          <dgm:chMax val="0"/>
          <dgm:chPref val="0"/>
          <dgm:bulletEnabled val="1"/>
        </dgm:presLayoutVars>
      </dgm:prSet>
      <dgm:spPr/>
    </dgm:pt>
    <dgm:pt modelId="{B8337EAB-081B-4184-A461-C6E01E85C2B9}" type="pres">
      <dgm:prSet presAssocID="{54C7B387-5EA1-4709-8959-FC7F6DA7FF72}" presName="tile4" presStyleLbl="node1" presStyleIdx="3" presStyleCnt="4"/>
      <dgm:spPr/>
    </dgm:pt>
    <dgm:pt modelId="{25BDACE8-576C-47DA-9F41-2B73AA7C75CF}" type="pres">
      <dgm:prSet presAssocID="{54C7B387-5EA1-4709-8959-FC7F6DA7FF72}" presName="tile4text" presStyleLbl="node1" presStyleIdx="3" presStyleCnt="4">
        <dgm:presLayoutVars>
          <dgm:chMax val="0"/>
          <dgm:chPref val="0"/>
          <dgm:bulletEnabled val="1"/>
        </dgm:presLayoutVars>
      </dgm:prSet>
      <dgm:spPr/>
    </dgm:pt>
    <dgm:pt modelId="{5FE02F79-E96D-4A48-8832-26CDC8B83DF9}" type="pres">
      <dgm:prSet presAssocID="{54C7B387-5EA1-4709-8959-FC7F6DA7FF72}" presName="centerTile" presStyleLbl="fgShp" presStyleIdx="0" presStyleCnt="1">
        <dgm:presLayoutVars>
          <dgm:chMax val="0"/>
          <dgm:chPref val="0"/>
        </dgm:presLayoutVars>
      </dgm:prSet>
      <dgm:spPr/>
    </dgm:pt>
  </dgm:ptLst>
  <dgm:cxnLst>
    <dgm:cxn modelId="{1B3A5501-BD87-4FCE-8343-D85FE6E48202}" type="presOf" srcId="{54C7B387-5EA1-4709-8959-FC7F6DA7FF72}" destId="{E6EE9D28-882C-4939-BF4A-2557CA7C29D3}" srcOrd="0" destOrd="0" presId="urn:microsoft.com/office/officeart/2005/8/layout/matrix1"/>
    <dgm:cxn modelId="{9511D41E-0458-4A71-9F06-0DB44A5EA2F7}" type="presOf" srcId="{CBF2B825-1BAA-4983-94A2-F33E63835AA6}" destId="{BDF0005F-10CE-45C9-8E87-8134135ECD3A}" srcOrd="1" destOrd="0" presId="urn:microsoft.com/office/officeart/2005/8/layout/matrix1"/>
    <dgm:cxn modelId="{63D65A2B-4F3B-4A4B-9FDE-290661942149}" srcId="{54C7B387-5EA1-4709-8959-FC7F6DA7FF72}" destId="{79699CA5-2358-43B2-8C91-8499F67FBABF}" srcOrd="0" destOrd="0" parTransId="{502EC6EA-CAC2-40F2-B3EC-4F2B6B34FDF4}" sibTransId="{BE1E78AC-506A-44D9-B198-ED149A5099C3}"/>
    <dgm:cxn modelId="{FC741132-BD67-4F54-99C2-A8F22B25871C}" srcId="{79699CA5-2358-43B2-8C91-8499F67FBABF}" destId="{CBF2B825-1BAA-4983-94A2-F33E63835AA6}" srcOrd="2" destOrd="0" parTransId="{71BE2EA5-C336-4F1E-BC3A-77C573B5F053}" sibTransId="{3F055232-57A5-44A9-9AEE-6D69E24D76B1}"/>
    <dgm:cxn modelId="{81526B37-BCED-43B2-A117-4DA61A48D36F}" srcId="{79699CA5-2358-43B2-8C91-8499F67FBABF}" destId="{7C22B623-7B98-4195-BB83-8B4FE02CA7DA}" srcOrd="1" destOrd="0" parTransId="{D645644A-3D98-4A71-B48D-CD2F2FA8847B}" sibTransId="{6F2D5527-8DC8-45A4-B3DA-DA27083199A0}"/>
    <dgm:cxn modelId="{5B32BB62-37F6-4904-A912-088AA2B2A5D3}" type="presOf" srcId="{79699CA5-2358-43B2-8C91-8499F67FBABF}" destId="{5FE02F79-E96D-4A48-8832-26CDC8B83DF9}" srcOrd="0" destOrd="0" presId="urn:microsoft.com/office/officeart/2005/8/layout/matrix1"/>
    <dgm:cxn modelId="{0A33A546-EE89-4613-AD79-CB4A19399785}" srcId="{79699CA5-2358-43B2-8C91-8499F67FBABF}" destId="{E72E7BD6-5E29-422F-9037-596548E761DF}" srcOrd="0" destOrd="0" parTransId="{E8A3B2D7-FD44-4706-B584-E9829D0D2BA4}" sibTransId="{DA2A10D2-60E4-4899-9B77-8CC4EBEAE501}"/>
    <dgm:cxn modelId="{6322CF9B-009B-45B9-98A1-D6D62EF707E6}" type="presOf" srcId="{E72E7BD6-5E29-422F-9037-596548E761DF}" destId="{66A9CF4D-8912-4D3E-B158-70F90C76C29B}" srcOrd="0" destOrd="0" presId="urn:microsoft.com/office/officeart/2005/8/layout/matrix1"/>
    <dgm:cxn modelId="{531FA2BE-0B48-474D-B252-D2A7D8C19E02}" srcId="{79699CA5-2358-43B2-8C91-8499F67FBABF}" destId="{9164E336-E78F-489C-AE88-29A365042785}" srcOrd="3" destOrd="0" parTransId="{CBE8AC6C-93BE-4628-BBC9-8BB82553FEA1}" sibTransId="{CD337F8A-F8ED-4EE0-B578-5A56583BAECF}"/>
    <dgm:cxn modelId="{F312BBC5-143C-4F7B-9529-C70F454EB58A}" type="presOf" srcId="{7C22B623-7B98-4195-BB83-8B4FE02CA7DA}" destId="{F37C0382-37BF-4899-839C-BE1F84633A9E}" srcOrd="0" destOrd="0" presId="urn:microsoft.com/office/officeart/2005/8/layout/matrix1"/>
    <dgm:cxn modelId="{3556EFCB-E652-4611-8D50-02BE5355273C}" type="presOf" srcId="{E72E7BD6-5E29-422F-9037-596548E761DF}" destId="{15757501-A388-4CFD-8FC1-41B0D6DC8392}" srcOrd="1" destOrd="0" presId="urn:microsoft.com/office/officeart/2005/8/layout/matrix1"/>
    <dgm:cxn modelId="{096E56D7-2CE1-4F37-A16D-87DCA587BC48}" type="presOf" srcId="{CBF2B825-1BAA-4983-94A2-F33E63835AA6}" destId="{256FF5F2-32BE-4CA3-A602-93AA97ED0713}" srcOrd="0" destOrd="0" presId="urn:microsoft.com/office/officeart/2005/8/layout/matrix1"/>
    <dgm:cxn modelId="{0A5BF8E9-92B3-4951-B2E0-35233BB8F789}" type="presOf" srcId="{9164E336-E78F-489C-AE88-29A365042785}" destId="{25BDACE8-576C-47DA-9F41-2B73AA7C75CF}" srcOrd="1" destOrd="0" presId="urn:microsoft.com/office/officeart/2005/8/layout/matrix1"/>
    <dgm:cxn modelId="{A87042ED-A818-4FD0-B31C-7AB02975CD36}" type="presOf" srcId="{9164E336-E78F-489C-AE88-29A365042785}" destId="{B8337EAB-081B-4184-A461-C6E01E85C2B9}" srcOrd="0" destOrd="0" presId="urn:microsoft.com/office/officeart/2005/8/layout/matrix1"/>
    <dgm:cxn modelId="{A2AFEBFE-9CD7-441B-8C25-FBA1B4D51864}" type="presOf" srcId="{7C22B623-7B98-4195-BB83-8B4FE02CA7DA}" destId="{47E04EF9-90A4-4F84-AA2C-A0800F8AD89C}" srcOrd="1" destOrd="0" presId="urn:microsoft.com/office/officeart/2005/8/layout/matrix1"/>
    <dgm:cxn modelId="{D2B3B40D-F654-452F-BF27-18748E0B7557}" type="presParOf" srcId="{E6EE9D28-882C-4939-BF4A-2557CA7C29D3}" destId="{D59247A3-78EC-45A8-BF12-636901117BB3}" srcOrd="0" destOrd="0" presId="urn:microsoft.com/office/officeart/2005/8/layout/matrix1"/>
    <dgm:cxn modelId="{E838A905-1B81-4EA1-A268-6FC69D69314F}" type="presParOf" srcId="{D59247A3-78EC-45A8-BF12-636901117BB3}" destId="{66A9CF4D-8912-4D3E-B158-70F90C76C29B}" srcOrd="0" destOrd="0" presId="urn:microsoft.com/office/officeart/2005/8/layout/matrix1"/>
    <dgm:cxn modelId="{FE36FE9C-7F41-4A10-9684-249B8E829DA3}" type="presParOf" srcId="{D59247A3-78EC-45A8-BF12-636901117BB3}" destId="{15757501-A388-4CFD-8FC1-41B0D6DC8392}" srcOrd="1" destOrd="0" presId="urn:microsoft.com/office/officeart/2005/8/layout/matrix1"/>
    <dgm:cxn modelId="{254F8E58-6862-4BBF-984D-4848854A8B8C}" type="presParOf" srcId="{D59247A3-78EC-45A8-BF12-636901117BB3}" destId="{F37C0382-37BF-4899-839C-BE1F84633A9E}" srcOrd="2" destOrd="0" presId="urn:microsoft.com/office/officeart/2005/8/layout/matrix1"/>
    <dgm:cxn modelId="{A49AC637-2BD0-46B0-A64D-A4E0D0C7D599}" type="presParOf" srcId="{D59247A3-78EC-45A8-BF12-636901117BB3}" destId="{47E04EF9-90A4-4F84-AA2C-A0800F8AD89C}" srcOrd="3" destOrd="0" presId="urn:microsoft.com/office/officeart/2005/8/layout/matrix1"/>
    <dgm:cxn modelId="{C0DADC7C-EB18-4FF7-8088-61CE2FDD6FA4}" type="presParOf" srcId="{D59247A3-78EC-45A8-BF12-636901117BB3}" destId="{256FF5F2-32BE-4CA3-A602-93AA97ED0713}" srcOrd="4" destOrd="0" presId="urn:microsoft.com/office/officeart/2005/8/layout/matrix1"/>
    <dgm:cxn modelId="{49DD6257-C05B-4F16-B374-6A1A27EAD12A}" type="presParOf" srcId="{D59247A3-78EC-45A8-BF12-636901117BB3}" destId="{BDF0005F-10CE-45C9-8E87-8134135ECD3A}" srcOrd="5" destOrd="0" presId="urn:microsoft.com/office/officeart/2005/8/layout/matrix1"/>
    <dgm:cxn modelId="{2C2EF8BF-A320-47E5-9FF3-C59DB25BB04E}" type="presParOf" srcId="{D59247A3-78EC-45A8-BF12-636901117BB3}" destId="{B8337EAB-081B-4184-A461-C6E01E85C2B9}" srcOrd="6" destOrd="0" presId="urn:microsoft.com/office/officeart/2005/8/layout/matrix1"/>
    <dgm:cxn modelId="{CA031551-C811-4C44-91C4-E308B08D79BB}" type="presParOf" srcId="{D59247A3-78EC-45A8-BF12-636901117BB3}" destId="{25BDACE8-576C-47DA-9F41-2B73AA7C75CF}" srcOrd="7" destOrd="0" presId="urn:microsoft.com/office/officeart/2005/8/layout/matrix1"/>
    <dgm:cxn modelId="{7F85A610-2ADA-4ECC-9342-32233EA6C86A}" type="presParOf" srcId="{E6EE9D28-882C-4939-BF4A-2557CA7C29D3}" destId="{5FE02F79-E96D-4A48-8832-26CDC8B83DF9}"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4C7B387-5EA1-4709-8959-FC7F6DA7FF72}" type="doc">
      <dgm:prSet loTypeId="urn:microsoft.com/office/officeart/2005/8/layout/matrix1" loCatId="matrix" qsTypeId="urn:microsoft.com/office/officeart/2005/8/quickstyle/simple1" qsCatId="simple" csTypeId="urn:microsoft.com/office/officeart/2005/8/colors/accent1_2" csCatId="accent1" phldr="1"/>
      <dgm:spPr/>
      <dgm:t>
        <a:bodyPr/>
        <a:lstStyle/>
        <a:p>
          <a:endParaRPr lang="fr-FR"/>
        </a:p>
      </dgm:t>
    </dgm:pt>
    <dgm:pt modelId="{79699CA5-2358-43B2-8C91-8499F67FBABF}">
      <dgm:prSet phldrT="[Texte]"/>
      <dgm:spPr/>
      <dgm:t>
        <a:bodyPr/>
        <a:lstStyle/>
        <a:p>
          <a:r>
            <a:rPr lang="fr-FR" b="1" dirty="0"/>
            <a:t>Modalités d’évaluation par bloc</a:t>
          </a:r>
          <a:endParaRPr lang="fr-FR" dirty="0"/>
        </a:p>
      </dgm:t>
    </dgm:pt>
    <dgm:pt modelId="{502EC6EA-CAC2-40F2-B3EC-4F2B6B34FDF4}" type="parTrans" cxnId="{63D65A2B-4F3B-4A4B-9FDE-290661942149}">
      <dgm:prSet/>
      <dgm:spPr/>
      <dgm:t>
        <a:bodyPr/>
        <a:lstStyle/>
        <a:p>
          <a:endParaRPr lang="fr-FR"/>
        </a:p>
      </dgm:t>
    </dgm:pt>
    <dgm:pt modelId="{BE1E78AC-506A-44D9-B198-ED149A5099C3}" type="sibTrans" cxnId="{63D65A2B-4F3B-4A4B-9FDE-290661942149}">
      <dgm:prSet/>
      <dgm:spPr/>
      <dgm:t>
        <a:bodyPr/>
        <a:lstStyle/>
        <a:p>
          <a:endParaRPr lang="fr-FR"/>
        </a:p>
      </dgm:t>
    </dgm:pt>
    <dgm:pt modelId="{E72E7BD6-5E29-422F-9037-596548E761DF}">
      <dgm:prSet phldrT="[Texte]" custT="1"/>
      <dgm:spPr/>
      <dgm:t>
        <a:bodyPr/>
        <a:lstStyle/>
        <a:p>
          <a:r>
            <a:rPr lang="fr-FR" sz="2000" b="0" i="0" dirty="0"/>
            <a:t>1. Elaborer et mettre en œuvre la stratégie marketing et commerciale d’une structure</a:t>
          </a:r>
        </a:p>
        <a:p>
          <a:r>
            <a:rPr lang="fr-FR" sz="2000" b="1" i="1" u="none" dirty="0"/>
            <a:t>Etude de cas en groupe ???</a:t>
          </a:r>
        </a:p>
      </dgm:t>
    </dgm:pt>
    <dgm:pt modelId="{E8A3B2D7-FD44-4706-B584-E9829D0D2BA4}" type="parTrans" cxnId="{0A33A546-EE89-4613-AD79-CB4A19399785}">
      <dgm:prSet/>
      <dgm:spPr/>
      <dgm:t>
        <a:bodyPr/>
        <a:lstStyle/>
        <a:p>
          <a:endParaRPr lang="fr-FR"/>
        </a:p>
      </dgm:t>
    </dgm:pt>
    <dgm:pt modelId="{DA2A10D2-60E4-4899-9B77-8CC4EBEAE501}" type="sibTrans" cxnId="{0A33A546-EE89-4613-AD79-CB4A19399785}">
      <dgm:prSet/>
      <dgm:spPr/>
      <dgm:t>
        <a:bodyPr/>
        <a:lstStyle/>
        <a:p>
          <a:endParaRPr lang="fr-FR"/>
        </a:p>
      </dgm:t>
    </dgm:pt>
    <dgm:pt modelId="{7C22B623-7B98-4195-BB83-8B4FE02CA7DA}">
      <dgm:prSet phldrT="[Texte]" custT="1"/>
      <dgm:spPr/>
      <dgm:t>
        <a:bodyPr/>
        <a:lstStyle/>
        <a:p>
          <a:r>
            <a:rPr lang="fr-FR" sz="2000" b="0" i="0" dirty="0"/>
            <a:t>2. Manager un service marketing et commercial</a:t>
          </a:r>
          <a:endParaRPr lang="fr-FR" sz="2000" dirty="0"/>
        </a:p>
      </dgm:t>
    </dgm:pt>
    <dgm:pt modelId="{D645644A-3D98-4A71-B48D-CD2F2FA8847B}" type="parTrans" cxnId="{81526B37-BCED-43B2-A117-4DA61A48D36F}">
      <dgm:prSet/>
      <dgm:spPr/>
      <dgm:t>
        <a:bodyPr/>
        <a:lstStyle/>
        <a:p>
          <a:endParaRPr lang="fr-FR"/>
        </a:p>
      </dgm:t>
    </dgm:pt>
    <dgm:pt modelId="{6F2D5527-8DC8-45A4-B3DA-DA27083199A0}" type="sibTrans" cxnId="{81526B37-BCED-43B2-A117-4DA61A48D36F}">
      <dgm:prSet/>
      <dgm:spPr/>
      <dgm:t>
        <a:bodyPr/>
        <a:lstStyle/>
        <a:p>
          <a:endParaRPr lang="fr-FR"/>
        </a:p>
      </dgm:t>
    </dgm:pt>
    <dgm:pt modelId="{CBF2B825-1BAA-4983-94A2-F33E63835AA6}">
      <dgm:prSet phldrT="[Texte]" custT="1"/>
      <dgm:spPr/>
      <dgm:t>
        <a:bodyPr/>
        <a:lstStyle/>
        <a:p>
          <a:r>
            <a:rPr lang="fr-FR" sz="2000" b="0" i="0" dirty="0"/>
            <a:t>3. Encadrer une équipe commerciale</a:t>
          </a:r>
          <a:endParaRPr lang="fr-FR" sz="2000" dirty="0"/>
        </a:p>
      </dgm:t>
    </dgm:pt>
    <dgm:pt modelId="{71BE2EA5-C336-4F1E-BC3A-77C573B5F053}" type="parTrans" cxnId="{FC741132-BD67-4F54-99C2-A8F22B25871C}">
      <dgm:prSet/>
      <dgm:spPr/>
      <dgm:t>
        <a:bodyPr/>
        <a:lstStyle/>
        <a:p>
          <a:endParaRPr lang="fr-FR"/>
        </a:p>
      </dgm:t>
    </dgm:pt>
    <dgm:pt modelId="{3F055232-57A5-44A9-9AEE-6D69E24D76B1}" type="sibTrans" cxnId="{FC741132-BD67-4F54-99C2-A8F22B25871C}">
      <dgm:prSet/>
      <dgm:spPr/>
      <dgm:t>
        <a:bodyPr/>
        <a:lstStyle/>
        <a:p>
          <a:endParaRPr lang="fr-FR"/>
        </a:p>
      </dgm:t>
    </dgm:pt>
    <dgm:pt modelId="{9164E336-E78F-489C-AE88-29A365042785}">
      <dgm:prSet phldrT="[Texte]" custT="1"/>
      <dgm:spPr/>
      <dgm:t>
        <a:bodyPr/>
        <a:lstStyle/>
        <a:p>
          <a:r>
            <a:rPr lang="fr-FR" sz="2000" b="0" i="0" dirty="0"/>
            <a:t>4. Elaborer et mettre en œuvre la communication commerciale</a:t>
          </a:r>
          <a:r>
            <a:rPr lang="fr-FR" sz="2700" b="0" i="0" dirty="0"/>
            <a:t> </a:t>
          </a:r>
          <a:endParaRPr lang="fr-FR" sz="2700" dirty="0"/>
        </a:p>
      </dgm:t>
    </dgm:pt>
    <dgm:pt modelId="{CBE8AC6C-93BE-4628-BBC9-8BB82553FEA1}" type="parTrans" cxnId="{531FA2BE-0B48-474D-B252-D2A7D8C19E02}">
      <dgm:prSet/>
      <dgm:spPr/>
      <dgm:t>
        <a:bodyPr/>
        <a:lstStyle/>
        <a:p>
          <a:endParaRPr lang="fr-FR"/>
        </a:p>
      </dgm:t>
    </dgm:pt>
    <dgm:pt modelId="{CD337F8A-F8ED-4EE0-B578-5A56583BAECF}" type="sibTrans" cxnId="{531FA2BE-0B48-474D-B252-D2A7D8C19E02}">
      <dgm:prSet/>
      <dgm:spPr/>
      <dgm:t>
        <a:bodyPr/>
        <a:lstStyle/>
        <a:p>
          <a:endParaRPr lang="fr-FR"/>
        </a:p>
      </dgm:t>
    </dgm:pt>
    <dgm:pt modelId="{E6EE9D28-882C-4939-BF4A-2557CA7C29D3}" type="pres">
      <dgm:prSet presAssocID="{54C7B387-5EA1-4709-8959-FC7F6DA7FF72}" presName="diagram" presStyleCnt="0">
        <dgm:presLayoutVars>
          <dgm:chMax val="1"/>
          <dgm:dir/>
          <dgm:animLvl val="ctr"/>
          <dgm:resizeHandles val="exact"/>
        </dgm:presLayoutVars>
      </dgm:prSet>
      <dgm:spPr/>
    </dgm:pt>
    <dgm:pt modelId="{D59247A3-78EC-45A8-BF12-636901117BB3}" type="pres">
      <dgm:prSet presAssocID="{54C7B387-5EA1-4709-8959-FC7F6DA7FF72}" presName="matrix" presStyleCnt="0"/>
      <dgm:spPr/>
    </dgm:pt>
    <dgm:pt modelId="{66A9CF4D-8912-4D3E-B158-70F90C76C29B}" type="pres">
      <dgm:prSet presAssocID="{54C7B387-5EA1-4709-8959-FC7F6DA7FF72}" presName="tile1" presStyleLbl="node1" presStyleIdx="0" presStyleCnt="4"/>
      <dgm:spPr/>
    </dgm:pt>
    <dgm:pt modelId="{15757501-A388-4CFD-8FC1-41B0D6DC8392}" type="pres">
      <dgm:prSet presAssocID="{54C7B387-5EA1-4709-8959-FC7F6DA7FF72}" presName="tile1text" presStyleLbl="node1" presStyleIdx="0" presStyleCnt="4">
        <dgm:presLayoutVars>
          <dgm:chMax val="0"/>
          <dgm:chPref val="0"/>
          <dgm:bulletEnabled val="1"/>
        </dgm:presLayoutVars>
      </dgm:prSet>
      <dgm:spPr/>
    </dgm:pt>
    <dgm:pt modelId="{F37C0382-37BF-4899-839C-BE1F84633A9E}" type="pres">
      <dgm:prSet presAssocID="{54C7B387-5EA1-4709-8959-FC7F6DA7FF72}" presName="tile2" presStyleLbl="node1" presStyleIdx="1" presStyleCnt="4"/>
      <dgm:spPr/>
    </dgm:pt>
    <dgm:pt modelId="{47E04EF9-90A4-4F84-AA2C-A0800F8AD89C}" type="pres">
      <dgm:prSet presAssocID="{54C7B387-5EA1-4709-8959-FC7F6DA7FF72}" presName="tile2text" presStyleLbl="node1" presStyleIdx="1" presStyleCnt="4">
        <dgm:presLayoutVars>
          <dgm:chMax val="0"/>
          <dgm:chPref val="0"/>
          <dgm:bulletEnabled val="1"/>
        </dgm:presLayoutVars>
      </dgm:prSet>
      <dgm:spPr/>
    </dgm:pt>
    <dgm:pt modelId="{256FF5F2-32BE-4CA3-A602-93AA97ED0713}" type="pres">
      <dgm:prSet presAssocID="{54C7B387-5EA1-4709-8959-FC7F6DA7FF72}" presName="tile3" presStyleLbl="node1" presStyleIdx="2" presStyleCnt="4"/>
      <dgm:spPr/>
    </dgm:pt>
    <dgm:pt modelId="{BDF0005F-10CE-45C9-8E87-8134135ECD3A}" type="pres">
      <dgm:prSet presAssocID="{54C7B387-5EA1-4709-8959-FC7F6DA7FF72}" presName="tile3text" presStyleLbl="node1" presStyleIdx="2" presStyleCnt="4">
        <dgm:presLayoutVars>
          <dgm:chMax val="0"/>
          <dgm:chPref val="0"/>
          <dgm:bulletEnabled val="1"/>
        </dgm:presLayoutVars>
      </dgm:prSet>
      <dgm:spPr/>
    </dgm:pt>
    <dgm:pt modelId="{B8337EAB-081B-4184-A461-C6E01E85C2B9}" type="pres">
      <dgm:prSet presAssocID="{54C7B387-5EA1-4709-8959-FC7F6DA7FF72}" presName="tile4" presStyleLbl="node1" presStyleIdx="3" presStyleCnt="4"/>
      <dgm:spPr/>
    </dgm:pt>
    <dgm:pt modelId="{25BDACE8-576C-47DA-9F41-2B73AA7C75CF}" type="pres">
      <dgm:prSet presAssocID="{54C7B387-5EA1-4709-8959-FC7F6DA7FF72}" presName="tile4text" presStyleLbl="node1" presStyleIdx="3" presStyleCnt="4">
        <dgm:presLayoutVars>
          <dgm:chMax val="0"/>
          <dgm:chPref val="0"/>
          <dgm:bulletEnabled val="1"/>
        </dgm:presLayoutVars>
      </dgm:prSet>
      <dgm:spPr/>
    </dgm:pt>
    <dgm:pt modelId="{5FE02F79-E96D-4A48-8832-26CDC8B83DF9}" type="pres">
      <dgm:prSet presAssocID="{54C7B387-5EA1-4709-8959-FC7F6DA7FF72}" presName="centerTile" presStyleLbl="fgShp" presStyleIdx="0" presStyleCnt="1">
        <dgm:presLayoutVars>
          <dgm:chMax val="0"/>
          <dgm:chPref val="0"/>
        </dgm:presLayoutVars>
      </dgm:prSet>
      <dgm:spPr/>
    </dgm:pt>
  </dgm:ptLst>
  <dgm:cxnLst>
    <dgm:cxn modelId="{1B3A5501-BD87-4FCE-8343-D85FE6E48202}" type="presOf" srcId="{54C7B387-5EA1-4709-8959-FC7F6DA7FF72}" destId="{E6EE9D28-882C-4939-BF4A-2557CA7C29D3}" srcOrd="0" destOrd="0" presId="urn:microsoft.com/office/officeart/2005/8/layout/matrix1"/>
    <dgm:cxn modelId="{9511D41E-0458-4A71-9F06-0DB44A5EA2F7}" type="presOf" srcId="{CBF2B825-1BAA-4983-94A2-F33E63835AA6}" destId="{BDF0005F-10CE-45C9-8E87-8134135ECD3A}" srcOrd="1" destOrd="0" presId="urn:microsoft.com/office/officeart/2005/8/layout/matrix1"/>
    <dgm:cxn modelId="{63D65A2B-4F3B-4A4B-9FDE-290661942149}" srcId="{54C7B387-5EA1-4709-8959-FC7F6DA7FF72}" destId="{79699CA5-2358-43B2-8C91-8499F67FBABF}" srcOrd="0" destOrd="0" parTransId="{502EC6EA-CAC2-40F2-B3EC-4F2B6B34FDF4}" sibTransId="{BE1E78AC-506A-44D9-B198-ED149A5099C3}"/>
    <dgm:cxn modelId="{FC741132-BD67-4F54-99C2-A8F22B25871C}" srcId="{79699CA5-2358-43B2-8C91-8499F67FBABF}" destId="{CBF2B825-1BAA-4983-94A2-F33E63835AA6}" srcOrd="2" destOrd="0" parTransId="{71BE2EA5-C336-4F1E-BC3A-77C573B5F053}" sibTransId="{3F055232-57A5-44A9-9AEE-6D69E24D76B1}"/>
    <dgm:cxn modelId="{81526B37-BCED-43B2-A117-4DA61A48D36F}" srcId="{79699CA5-2358-43B2-8C91-8499F67FBABF}" destId="{7C22B623-7B98-4195-BB83-8B4FE02CA7DA}" srcOrd="1" destOrd="0" parTransId="{D645644A-3D98-4A71-B48D-CD2F2FA8847B}" sibTransId="{6F2D5527-8DC8-45A4-B3DA-DA27083199A0}"/>
    <dgm:cxn modelId="{5B32BB62-37F6-4904-A912-088AA2B2A5D3}" type="presOf" srcId="{79699CA5-2358-43B2-8C91-8499F67FBABF}" destId="{5FE02F79-E96D-4A48-8832-26CDC8B83DF9}" srcOrd="0" destOrd="0" presId="urn:microsoft.com/office/officeart/2005/8/layout/matrix1"/>
    <dgm:cxn modelId="{0A33A546-EE89-4613-AD79-CB4A19399785}" srcId="{79699CA5-2358-43B2-8C91-8499F67FBABF}" destId="{E72E7BD6-5E29-422F-9037-596548E761DF}" srcOrd="0" destOrd="0" parTransId="{E8A3B2D7-FD44-4706-B584-E9829D0D2BA4}" sibTransId="{DA2A10D2-60E4-4899-9B77-8CC4EBEAE501}"/>
    <dgm:cxn modelId="{6322CF9B-009B-45B9-98A1-D6D62EF707E6}" type="presOf" srcId="{E72E7BD6-5E29-422F-9037-596548E761DF}" destId="{66A9CF4D-8912-4D3E-B158-70F90C76C29B}" srcOrd="0" destOrd="0" presId="urn:microsoft.com/office/officeart/2005/8/layout/matrix1"/>
    <dgm:cxn modelId="{531FA2BE-0B48-474D-B252-D2A7D8C19E02}" srcId="{79699CA5-2358-43B2-8C91-8499F67FBABF}" destId="{9164E336-E78F-489C-AE88-29A365042785}" srcOrd="3" destOrd="0" parTransId="{CBE8AC6C-93BE-4628-BBC9-8BB82553FEA1}" sibTransId="{CD337F8A-F8ED-4EE0-B578-5A56583BAECF}"/>
    <dgm:cxn modelId="{F312BBC5-143C-4F7B-9529-C70F454EB58A}" type="presOf" srcId="{7C22B623-7B98-4195-BB83-8B4FE02CA7DA}" destId="{F37C0382-37BF-4899-839C-BE1F84633A9E}" srcOrd="0" destOrd="0" presId="urn:microsoft.com/office/officeart/2005/8/layout/matrix1"/>
    <dgm:cxn modelId="{3556EFCB-E652-4611-8D50-02BE5355273C}" type="presOf" srcId="{E72E7BD6-5E29-422F-9037-596548E761DF}" destId="{15757501-A388-4CFD-8FC1-41B0D6DC8392}" srcOrd="1" destOrd="0" presId="urn:microsoft.com/office/officeart/2005/8/layout/matrix1"/>
    <dgm:cxn modelId="{096E56D7-2CE1-4F37-A16D-87DCA587BC48}" type="presOf" srcId="{CBF2B825-1BAA-4983-94A2-F33E63835AA6}" destId="{256FF5F2-32BE-4CA3-A602-93AA97ED0713}" srcOrd="0" destOrd="0" presId="urn:microsoft.com/office/officeart/2005/8/layout/matrix1"/>
    <dgm:cxn modelId="{0A5BF8E9-92B3-4951-B2E0-35233BB8F789}" type="presOf" srcId="{9164E336-E78F-489C-AE88-29A365042785}" destId="{25BDACE8-576C-47DA-9F41-2B73AA7C75CF}" srcOrd="1" destOrd="0" presId="urn:microsoft.com/office/officeart/2005/8/layout/matrix1"/>
    <dgm:cxn modelId="{A87042ED-A818-4FD0-B31C-7AB02975CD36}" type="presOf" srcId="{9164E336-E78F-489C-AE88-29A365042785}" destId="{B8337EAB-081B-4184-A461-C6E01E85C2B9}" srcOrd="0" destOrd="0" presId="urn:microsoft.com/office/officeart/2005/8/layout/matrix1"/>
    <dgm:cxn modelId="{A2AFEBFE-9CD7-441B-8C25-FBA1B4D51864}" type="presOf" srcId="{7C22B623-7B98-4195-BB83-8B4FE02CA7DA}" destId="{47E04EF9-90A4-4F84-AA2C-A0800F8AD89C}" srcOrd="1" destOrd="0" presId="urn:microsoft.com/office/officeart/2005/8/layout/matrix1"/>
    <dgm:cxn modelId="{D2B3B40D-F654-452F-BF27-18748E0B7557}" type="presParOf" srcId="{E6EE9D28-882C-4939-BF4A-2557CA7C29D3}" destId="{D59247A3-78EC-45A8-BF12-636901117BB3}" srcOrd="0" destOrd="0" presId="urn:microsoft.com/office/officeart/2005/8/layout/matrix1"/>
    <dgm:cxn modelId="{E838A905-1B81-4EA1-A268-6FC69D69314F}" type="presParOf" srcId="{D59247A3-78EC-45A8-BF12-636901117BB3}" destId="{66A9CF4D-8912-4D3E-B158-70F90C76C29B}" srcOrd="0" destOrd="0" presId="urn:microsoft.com/office/officeart/2005/8/layout/matrix1"/>
    <dgm:cxn modelId="{FE36FE9C-7F41-4A10-9684-249B8E829DA3}" type="presParOf" srcId="{D59247A3-78EC-45A8-BF12-636901117BB3}" destId="{15757501-A388-4CFD-8FC1-41B0D6DC8392}" srcOrd="1" destOrd="0" presId="urn:microsoft.com/office/officeart/2005/8/layout/matrix1"/>
    <dgm:cxn modelId="{254F8E58-6862-4BBF-984D-4848854A8B8C}" type="presParOf" srcId="{D59247A3-78EC-45A8-BF12-636901117BB3}" destId="{F37C0382-37BF-4899-839C-BE1F84633A9E}" srcOrd="2" destOrd="0" presId="urn:microsoft.com/office/officeart/2005/8/layout/matrix1"/>
    <dgm:cxn modelId="{A49AC637-2BD0-46B0-A64D-A4E0D0C7D599}" type="presParOf" srcId="{D59247A3-78EC-45A8-BF12-636901117BB3}" destId="{47E04EF9-90A4-4F84-AA2C-A0800F8AD89C}" srcOrd="3" destOrd="0" presId="urn:microsoft.com/office/officeart/2005/8/layout/matrix1"/>
    <dgm:cxn modelId="{C0DADC7C-EB18-4FF7-8088-61CE2FDD6FA4}" type="presParOf" srcId="{D59247A3-78EC-45A8-BF12-636901117BB3}" destId="{256FF5F2-32BE-4CA3-A602-93AA97ED0713}" srcOrd="4" destOrd="0" presId="urn:microsoft.com/office/officeart/2005/8/layout/matrix1"/>
    <dgm:cxn modelId="{49DD6257-C05B-4F16-B374-6A1A27EAD12A}" type="presParOf" srcId="{D59247A3-78EC-45A8-BF12-636901117BB3}" destId="{BDF0005F-10CE-45C9-8E87-8134135ECD3A}" srcOrd="5" destOrd="0" presId="urn:microsoft.com/office/officeart/2005/8/layout/matrix1"/>
    <dgm:cxn modelId="{2C2EF8BF-A320-47E5-9FF3-C59DB25BB04E}" type="presParOf" srcId="{D59247A3-78EC-45A8-BF12-636901117BB3}" destId="{B8337EAB-081B-4184-A461-C6E01E85C2B9}" srcOrd="6" destOrd="0" presId="urn:microsoft.com/office/officeart/2005/8/layout/matrix1"/>
    <dgm:cxn modelId="{CA031551-C811-4C44-91C4-E308B08D79BB}" type="presParOf" srcId="{D59247A3-78EC-45A8-BF12-636901117BB3}" destId="{25BDACE8-576C-47DA-9F41-2B73AA7C75CF}" srcOrd="7" destOrd="0" presId="urn:microsoft.com/office/officeart/2005/8/layout/matrix1"/>
    <dgm:cxn modelId="{7F85A610-2ADA-4ECC-9342-32233EA6C86A}" type="presParOf" srcId="{E6EE9D28-882C-4939-BF4A-2557CA7C29D3}" destId="{5FE02F79-E96D-4A48-8832-26CDC8B83DF9}"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A9CF4D-8912-4D3E-B158-70F90C76C29B}">
      <dsp:nvSpPr>
        <dsp:cNvPr id="0" name=""/>
        <dsp:cNvSpPr/>
      </dsp:nvSpPr>
      <dsp:spPr>
        <a:xfrm rot="16200000">
          <a:off x="677333" y="-677333"/>
          <a:ext cx="2709333" cy="4064000"/>
        </a:xfrm>
        <a:prstGeom prst="round1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fr-FR" sz="2000" b="0" i="0" kern="1200" dirty="0"/>
            <a:t>1. Elaborer et mettre en œuvre la stratégie marketing et commerciale d’une structure</a:t>
          </a:r>
          <a:endParaRPr lang="fr-FR" sz="2000" kern="1200" dirty="0"/>
        </a:p>
      </dsp:txBody>
      <dsp:txXfrm rot="5400000">
        <a:off x="-1" y="1"/>
        <a:ext cx="4064000" cy="2032000"/>
      </dsp:txXfrm>
    </dsp:sp>
    <dsp:sp modelId="{F37C0382-37BF-4899-839C-BE1F84633A9E}">
      <dsp:nvSpPr>
        <dsp:cNvPr id="0" name=""/>
        <dsp:cNvSpPr/>
      </dsp:nvSpPr>
      <dsp:spPr>
        <a:xfrm>
          <a:off x="4064000" y="0"/>
          <a:ext cx="4064000" cy="2709333"/>
        </a:xfrm>
        <a:prstGeom prst="round1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fr-FR" sz="2000" b="0" i="0" kern="1200" dirty="0"/>
            <a:t>2. Manager un service marketing et commercial</a:t>
          </a:r>
          <a:endParaRPr lang="fr-FR" sz="2000" kern="1200" dirty="0"/>
        </a:p>
      </dsp:txBody>
      <dsp:txXfrm>
        <a:off x="4064000" y="0"/>
        <a:ext cx="4064000" cy="2032000"/>
      </dsp:txXfrm>
    </dsp:sp>
    <dsp:sp modelId="{256FF5F2-32BE-4CA3-A602-93AA97ED0713}">
      <dsp:nvSpPr>
        <dsp:cNvPr id="0" name=""/>
        <dsp:cNvSpPr/>
      </dsp:nvSpPr>
      <dsp:spPr>
        <a:xfrm rot="10800000">
          <a:off x="0" y="2709333"/>
          <a:ext cx="4064000" cy="2709333"/>
        </a:xfrm>
        <a:prstGeom prst="round1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fr-FR" sz="2000" b="0" i="0" kern="1200" dirty="0"/>
            <a:t>3. Encadrer une équipe commerciale</a:t>
          </a:r>
          <a:endParaRPr lang="fr-FR" sz="2000" kern="1200" dirty="0"/>
        </a:p>
      </dsp:txBody>
      <dsp:txXfrm rot="10800000">
        <a:off x="0" y="3386666"/>
        <a:ext cx="4064000" cy="2032000"/>
      </dsp:txXfrm>
    </dsp:sp>
    <dsp:sp modelId="{B8337EAB-081B-4184-A461-C6E01E85C2B9}">
      <dsp:nvSpPr>
        <dsp:cNvPr id="0" name=""/>
        <dsp:cNvSpPr/>
      </dsp:nvSpPr>
      <dsp:spPr>
        <a:xfrm rot="5400000">
          <a:off x="4741333" y="2032000"/>
          <a:ext cx="2709333" cy="4064000"/>
        </a:xfrm>
        <a:prstGeom prst="round1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fr-FR" sz="2000" b="0" i="0" kern="1200" dirty="0"/>
            <a:t>4. Elaborer et mettre en œuvre la communication commerciale </a:t>
          </a:r>
          <a:endParaRPr lang="fr-FR" sz="2000" kern="1200" dirty="0"/>
        </a:p>
      </dsp:txBody>
      <dsp:txXfrm rot="-5400000">
        <a:off x="4063999" y="3386666"/>
        <a:ext cx="4064000" cy="2032000"/>
      </dsp:txXfrm>
    </dsp:sp>
    <dsp:sp modelId="{5FE02F79-E96D-4A48-8832-26CDC8B83DF9}">
      <dsp:nvSpPr>
        <dsp:cNvPr id="0" name=""/>
        <dsp:cNvSpPr/>
      </dsp:nvSpPr>
      <dsp:spPr>
        <a:xfrm>
          <a:off x="2844799" y="2032000"/>
          <a:ext cx="2438400" cy="1354666"/>
        </a:xfrm>
        <a:prstGeom prst="roundRect">
          <a:avLst/>
        </a:prstGeom>
        <a:solidFill>
          <a:schemeClr val="accent1">
            <a:tint val="6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fr-FR" sz="2000" b="1" kern="1200" dirty="0"/>
            <a:t>Composantes de la certification : 4 blocs</a:t>
          </a:r>
          <a:endParaRPr lang="fr-FR" sz="2000" kern="1200" dirty="0"/>
        </a:p>
      </dsp:txBody>
      <dsp:txXfrm>
        <a:off x="2910928" y="2098129"/>
        <a:ext cx="2306142" cy="122240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A9CF4D-8912-4D3E-B158-70F90C76C29B}">
      <dsp:nvSpPr>
        <dsp:cNvPr id="0" name=""/>
        <dsp:cNvSpPr/>
      </dsp:nvSpPr>
      <dsp:spPr>
        <a:xfrm rot="16200000">
          <a:off x="1237593" y="-1237593"/>
          <a:ext cx="3063765" cy="5538951"/>
        </a:xfrm>
        <a:prstGeom prst="round1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fr-FR" sz="2000" b="0" i="0" kern="1200" dirty="0"/>
            <a:t>1. Elaborer et mettre en œuvre la stratégie marketing et commerciale d’une structure</a:t>
          </a:r>
        </a:p>
        <a:p>
          <a:pPr marL="0" lvl="0" indent="0" algn="ctr" defTabSz="889000">
            <a:lnSpc>
              <a:spcPct val="90000"/>
            </a:lnSpc>
            <a:spcBef>
              <a:spcPct val="0"/>
            </a:spcBef>
            <a:spcAft>
              <a:spcPct val="35000"/>
            </a:spcAft>
            <a:buNone/>
          </a:pPr>
          <a:r>
            <a:rPr lang="fr-FR" sz="2000" b="1" i="1" u="none" kern="1200" dirty="0"/>
            <a:t>Etude de cas en groupe ???</a:t>
          </a:r>
        </a:p>
      </dsp:txBody>
      <dsp:txXfrm rot="5400000">
        <a:off x="0" y="0"/>
        <a:ext cx="5538951" cy="2297824"/>
      </dsp:txXfrm>
    </dsp:sp>
    <dsp:sp modelId="{F37C0382-37BF-4899-839C-BE1F84633A9E}">
      <dsp:nvSpPr>
        <dsp:cNvPr id="0" name=""/>
        <dsp:cNvSpPr/>
      </dsp:nvSpPr>
      <dsp:spPr>
        <a:xfrm>
          <a:off x="5538951" y="0"/>
          <a:ext cx="5538951" cy="3063765"/>
        </a:xfrm>
        <a:prstGeom prst="round1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fr-FR" sz="2000" b="0" i="0" kern="1200" dirty="0"/>
            <a:t>2. Manager un service marketing et commercial</a:t>
          </a:r>
          <a:endParaRPr lang="fr-FR" sz="2000" kern="1200" dirty="0"/>
        </a:p>
      </dsp:txBody>
      <dsp:txXfrm>
        <a:off x="5538951" y="0"/>
        <a:ext cx="5538951" cy="2297824"/>
      </dsp:txXfrm>
    </dsp:sp>
    <dsp:sp modelId="{256FF5F2-32BE-4CA3-A602-93AA97ED0713}">
      <dsp:nvSpPr>
        <dsp:cNvPr id="0" name=""/>
        <dsp:cNvSpPr/>
      </dsp:nvSpPr>
      <dsp:spPr>
        <a:xfrm rot="10800000">
          <a:off x="0" y="3063765"/>
          <a:ext cx="5538951" cy="3063765"/>
        </a:xfrm>
        <a:prstGeom prst="round1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fr-FR" sz="2000" b="0" i="0" kern="1200" dirty="0"/>
            <a:t>3. Encadrer une équipe commerciale</a:t>
          </a:r>
          <a:endParaRPr lang="fr-FR" sz="2000" kern="1200" dirty="0"/>
        </a:p>
      </dsp:txBody>
      <dsp:txXfrm rot="10800000">
        <a:off x="0" y="3829706"/>
        <a:ext cx="5538951" cy="2297824"/>
      </dsp:txXfrm>
    </dsp:sp>
    <dsp:sp modelId="{B8337EAB-081B-4184-A461-C6E01E85C2B9}">
      <dsp:nvSpPr>
        <dsp:cNvPr id="0" name=""/>
        <dsp:cNvSpPr/>
      </dsp:nvSpPr>
      <dsp:spPr>
        <a:xfrm rot="5400000">
          <a:off x="6776545" y="1826172"/>
          <a:ext cx="3063765" cy="5538951"/>
        </a:xfrm>
        <a:prstGeom prst="round1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fr-FR" sz="2000" b="0" i="0" kern="1200" dirty="0"/>
            <a:t>4. Elaborer et mettre en œuvre la communication commerciale</a:t>
          </a:r>
          <a:r>
            <a:rPr lang="fr-FR" sz="2700" b="0" i="0" kern="1200" dirty="0"/>
            <a:t> </a:t>
          </a:r>
          <a:endParaRPr lang="fr-FR" sz="2700" kern="1200" dirty="0"/>
        </a:p>
      </dsp:txBody>
      <dsp:txXfrm rot="-5400000">
        <a:off x="5538952" y="3829705"/>
        <a:ext cx="5538951" cy="2297824"/>
      </dsp:txXfrm>
    </dsp:sp>
    <dsp:sp modelId="{5FE02F79-E96D-4A48-8832-26CDC8B83DF9}">
      <dsp:nvSpPr>
        <dsp:cNvPr id="0" name=""/>
        <dsp:cNvSpPr/>
      </dsp:nvSpPr>
      <dsp:spPr>
        <a:xfrm>
          <a:off x="3877266" y="2297824"/>
          <a:ext cx="3323371" cy="1531882"/>
        </a:xfrm>
        <a:prstGeom prst="roundRect">
          <a:avLst/>
        </a:prstGeom>
        <a:solidFill>
          <a:schemeClr val="accent1">
            <a:tint val="6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fr-FR" sz="2700" b="1" kern="1200" dirty="0"/>
            <a:t>Modalités d’évaluation par bloc</a:t>
          </a:r>
          <a:endParaRPr lang="fr-FR" sz="2700" kern="1200" dirty="0"/>
        </a:p>
      </dsp:txBody>
      <dsp:txXfrm>
        <a:off x="3952046" y="2372604"/>
        <a:ext cx="3173811" cy="1382322"/>
      </dsp:txXfrm>
    </dsp:sp>
  </dsp:spTree>
</dsp:drawing>
</file>

<file path=ppt/diagrams/layout1.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2.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cstate="print">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fr-FR"/>
              <a:t>Modifiez le style du titre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Modifier le style des sous-titres du masque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19191F62-F7FB-46E7-B332-FED86A6A2B3E}" type="datetimeFigureOut">
              <a:rPr lang="fr-FR" smtClean="0"/>
              <a:pPr/>
              <a:t>02/01/2020</a:t>
            </a:fld>
            <a:endParaRPr lang="fr-FR"/>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fr-F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BBE64940-4D37-4893-9848-A205B9585A7D}" type="slidenum">
              <a:rPr lang="fr-FR" smtClean="0"/>
              <a:pPr/>
              <a:t>‹N°›</a:t>
            </a:fld>
            <a:endParaRPr lang="fr-FR"/>
          </a:p>
        </p:txBody>
      </p:sp>
    </p:spTree>
    <p:extLst>
      <p:ext uri="{BB962C8B-B14F-4D97-AF65-F5344CB8AC3E}">
        <p14:creationId xmlns:p14="http://schemas.microsoft.com/office/powerpoint/2010/main" val="27798163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cstate="print">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19191F62-F7FB-46E7-B332-FED86A6A2B3E}" type="datetimeFigureOut">
              <a:rPr lang="fr-FR" smtClean="0"/>
              <a:pPr/>
              <a:t>02/01/2020</a:t>
            </a:fld>
            <a:endParaRPr lang="fr-FR"/>
          </a:p>
        </p:txBody>
      </p:sp>
      <p:sp>
        <p:nvSpPr>
          <p:cNvPr id="6" name="Footer Placeholder 5"/>
          <p:cNvSpPr>
            <a:spLocks noGrp="1"/>
          </p:cNvSpPr>
          <p:nvPr>
            <p:ph type="ftr" sz="quarter" idx="11"/>
          </p:nvPr>
        </p:nvSpPr>
        <p:spPr/>
        <p:txBody>
          <a:bodyPr/>
          <a:lstStyle/>
          <a:p>
            <a:endParaRPr lang="fr-F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BBE64940-4D37-4893-9848-A205B9585A7D}" type="slidenum">
              <a:rPr lang="fr-FR" smtClean="0"/>
              <a:pPr/>
              <a:t>‹N°›</a:t>
            </a:fld>
            <a:endParaRPr lang="fr-FR"/>
          </a:p>
        </p:txBody>
      </p:sp>
    </p:spTree>
    <p:extLst>
      <p:ext uri="{BB962C8B-B14F-4D97-AF65-F5344CB8AC3E}">
        <p14:creationId xmlns:p14="http://schemas.microsoft.com/office/powerpoint/2010/main" val="2989474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re et légen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cstate="print">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fr-FR"/>
              <a:t>Modifiez le style du titre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4" name="Date Placeholder 3"/>
          <p:cNvSpPr>
            <a:spLocks noGrp="1"/>
          </p:cNvSpPr>
          <p:nvPr>
            <p:ph type="dt" sz="half" idx="10"/>
          </p:nvPr>
        </p:nvSpPr>
        <p:spPr/>
        <p:txBody>
          <a:bodyPr/>
          <a:lstStyle/>
          <a:p>
            <a:fld id="{19191F62-F7FB-46E7-B332-FED86A6A2B3E}" type="datetimeFigureOut">
              <a:rPr lang="fr-FR" smtClean="0"/>
              <a:pPr/>
              <a:t>02/01/2020</a:t>
            </a:fld>
            <a:endParaRPr lang="fr-FR"/>
          </a:p>
        </p:txBody>
      </p:sp>
      <p:sp>
        <p:nvSpPr>
          <p:cNvPr id="5" name="Footer Placeholder 4"/>
          <p:cNvSpPr>
            <a:spLocks noGrp="1"/>
          </p:cNvSpPr>
          <p:nvPr>
            <p:ph type="ftr" sz="quarter" idx="11"/>
          </p:nvPr>
        </p:nvSpPr>
        <p:spPr/>
        <p:txBody>
          <a:bodyPr/>
          <a:lstStyle/>
          <a:p>
            <a:endParaRPr lang="fr-F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BBE64940-4D37-4893-9848-A205B9585A7D}" type="slidenum">
              <a:rPr lang="fr-FR" smtClean="0"/>
              <a:pPr/>
              <a:t>‹N°›</a:t>
            </a:fld>
            <a:endParaRPr lang="fr-FR"/>
          </a:p>
        </p:txBody>
      </p:sp>
    </p:spTree>
    <p:extLst>
      <p:ext uri="{BB962C8B-B14F-4D97-AF65-F5344CB8AC3E}">
        <p14:creationId xmlns:p14="http://schemas.microsoft.com/office/powerpoint/2010/main" val="3842668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tion avec légende">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cstate="print">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fr-FR"/>
              <a:t>Modifiez le style du titre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4" name="Date Placeholder 3"/>
          <p:cNvSpPr>
            <a:spLocks noGrp="1"/>
          </p:cNvSpPr>
          <p:nvPr>
            <p:ph type="dt" sz="half" idx="10"/>
          </p:nvPr>
        </p:nvSpPr>
        <p:spPr/>
        <p:txBody>
          <a:bodyPr/>
          <a:lstStyle/>
          <a:p>
            <a:fld id="{19191F62-F7FB-46E7-B332-FED86A6A2B3E}" type="datetimeFigureOut">
              <a:rPr lang="fr-FR" smtClean="0"/>
              <a:pPr/>
              <a:t>02/01/2020</a:t>
            </a:fld>
            <a:endParaRPr lang="fr-FR"/>
          </a:p>
        </p:txBody>
      </p:sp>
      <p:sp>
        <p:nvSpPr>
          <p:cNvPr id="5" name="Footer Placeholder 4"/>
          <p:cNvSpPr>
            <a:spLocks noGrp="1"/>
          </p:cNvSpPr>
          <p:nvPr>
            <p:ph type="ftr" sz="quarter" idx="11"/>
          </p:nvPr>
        </p:nvSpPr>
        <p:spPr/>
        <p:txBody>
          <a:bodyPr/>
          <a:lstStyle/>
          <a:p>
            <a:endParaRPr lang="fr-F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BBE64940-4D37-4893-9848-A205B9585A7D}" type="slidenum">
              <a:rPr lang="fr-FR" smtClean="0"/>
              <a:pPr/>
              <a:t>‹N°›</a:t>
            </a:fld>
            <a:endParaRPr lang="fr-FR"/>
          </a:p>
        </p:txBody>
      </p:sp>
    </p:spTree>
    <p:extLst>
      <p:ext uri="{BB962C8B-B14F-4D97-AF65-F5344CB8AC3E}">
        <p14:creationId xmlns:p14="http://schemas.microsoft.com/office/powerpoint/2010/main" val="14457796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Carte no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cstate="print">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19191F62-F7FB-46E7-B332-FED86A6A2B3E}" type="datetimeFigureOut">
              <a:rPr lang="fr-FR" smtClean="0"/>
              <a:pPr/>
              <a:t>02/01/2020</a:t>
            </a:fld>
            <a:endParaRPr lang="fr-FR"/>
          </a:p>
        </p:txBody>
      </p:sp>
      <p:sp>
        <p:nvSpPr>
          <p:cNvPr id="5" name="Footer Placeholder 4"/>
          <p:cNvSpPr>
            <a:spLocks noGrp="1"/>
          </p:cNvSpPr>
          <p:nvPr>
            <p:ph type="ftr" sz="quarter" idx="11"/>
          </p:nvPr>
        </p:nvSpPr>
        <p:spPr/>
        <p:txBody>
          <a:bodyPr/>
          <a:lstStyle/>
          <a:p>
            <a:endParaRPr lang="fr-F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BBE64940-4D37-4893-9848-A205B9585A7D}" type="slidenum">
              <a:rPr lang="fr-FR" smtClean="0"/>
              <a:pPr/>
              <a:t>‹N°›</a:t>
            </a:fld>
            <a:endParaRPr lang="fr-FR"/>
          </a:p>
        </p:txBody>
      </p:sp>
    </p:spTree>
    <p:extLst>
      <p:ext uri="{BB962C8B-B14F-4D97-AF65-F5344CB8AC3E}">
        <p14:creationId xmlns:p14="http://schemas.microsoft.com/office/powerpoint/2010/main" val="5622551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fr-FR"/>
              <a:t>Modifiez le style du titre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19191F62-F7FB-46E7-B332-FED86A6A2B3E}" type="datetimeFigureOut">
              <a:rPr lang="fr-FR" smtClean="0"/>
              <a:pPr/>
              <a:t>02/01/2020</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BBE64940-4D37-4893-9848-A205B9585A7D}" type="slidenum">
              <a:rPr lang="fr-FR" smtClean="0"/>
              <a:pPr/>
              <a:t>‹N°›</a:t>
            </a:fld>
            <a:endParaRPr lang="fr-FR"/>
          </a:p>
        </p:txBody>
      </p:sp>
    </p:spTree>
    <p:extLst>
      <p:ext uri="{BB962C8B-B14F-4D97-AF65-F5344CB8AC3E}">
        <p14:creationId xmlns:p14="http://schemas.microsoft.com/office/powerpoint/2010/main" val="32056730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fr-FR"/>
              <a:t>Modifiez le style du titre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19191F62-F7FB-46E7-B332-FED86A6A2B3E}" type="datetimeFigureOut">
              <a:rPr lang="fr-FR" smtClean="0"/>
              <a:pPr/>
              <a:t>02/01/2020</a:t>
            </a:fld>
            <a:endParaRPr lang="fr-FR"/>
          </a:p>
        </p:txBody>
      </p:sp>
      <p:sp>
        <p:nvSpPr>
          <p:cNvPr id="8" name="Footer Placeholder 7"/>
          <p:cNvSpPr>
            <a:spLocks noGrp="1"/>
          </p:cNvSpPr>
          <p:nvPr>
            <p:ph type="ftr" sz="quarter" idx="11"/>
          </p:nvPr>
        </p:nvSpPr>
        <p:spPr>
          <a:xfrm>
            <a:off x="561111" y="6391838"/>
            <a:ext cx="3644282" cy="304801"/>
          </a:xfrm>
        </p:spPr>
        <p:txBody>
          <a:bodyPr/>
          <a:lstStyle/>
          <a:p>
            <a:endParaRPr lang="fr-FR"/>
          </a:p>
        </p:txBody>
      </p:sp>
      <p:sp>
        <p:nvSpPr>
          <p:cNvPr id="9" name="Slide Number Placeholder 8"/>
          <p:cNvSpPr>
            <a:spLocks noGrp="1"/>
          </p:cNvSpPr>
          <p:nvPr>
            <p:ph type="sldNum" sz="quarter" idx="12"/>
          </p:nvPr>
        </p:nvSpPr>
        <p:spPr/>
        <p:txBody>
          <a:bodyPr/>
          <a:lstStyle/>
          <a:p>
            <a:fld id="{BBE64940-4D37-4893-9848-A205B9585A7D}" type="slidenum">
              <a:rPr lang="fr-FR" smtClean="0"/>
              <a:pPr/>
              <a:t>‹N°›</a:t>
            </a:fld>
            <a:endParaRPr lang="fr-FR"/>
          </a:p>
        </p:txBody>
      </p:sp>
    </p:spTree>
    <p:extLst>
      <p:ext uri="{BB962C8B-B14F-4D97-AF65-F5344CB8AC3E}">
        <p14:creationId xmlns:p14="http://schemas.microsoft.com/office/powerpoint/2010/main" val="2048651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fr-FR"/>
              <a:t>Modifiez le style du titre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19191F62-F7FB-46E7-B332-FED86A6A2B3E}" type="datetimeFigureOut">
              <a:rPr lang="fr-FR" smtClean="0"/>
              <a:pPr/>
              <a:t>02/01/2020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BE64940-4D37-4893-9848-A205B9585A7D}" type="slidenum">
              <a:rPr lang="fr-FR" smtClean="0"/>
              <a:pPr/>
              <a:t>‹N°›</a:t>
            </a:fld>
            <a:endParaRPr lang="fr-FR"/>
          </a:p>
        </p:txBody>
      </p:sp>
    </p:spTree>
    <p:extLst>
      <p:ext uri="{BB962C8B-B14F-4D97-AF65-F5344CB8AC3E}">
        <p14:creationId xmlns:p14="http://schemas.microsoft.com/office/powerpoint/2010/main" val="26931332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cstate="print">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19191F62-F7FB-46E7-B332-FED86A6A2B3E}" type="datetimeFigureOut">
              <a:rPr lang="fr-FR" smtClean="0"/>
              <a:pPr/>
              <a:t>02/01/2020</a:t>
            </a:fld>
            <a:endParaRPr lang="fr-FR"/>
          </a:p>
        </p:txBody>
      </p:sp>
      <p:sp>
        <p:nvSpPr>
          <p:cNvPr id="5" name="Footer Placeholder 4"/>
          <p:cNvSpPr>
            <a:spLocks noGrp="1"/>
          </p:cNvSpPr>
          <p:nvPr>
            <p:ph type="ftr" sz="quarter" idx="11"/>
          </p:nvPr>
        </p:nvSpPr>
        <p:spPr/>
        <p:txBody>
          <a:bodyPr/>
          <a:lstStyle/>
          <a:p>
            <a:endParaRPr lang="fr-F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BBE64940-4D37-4893-9848-A205B9585A7D}" type="slidenum">
              <a:rPr lang="fr-FR" smtClean="0"/>
              <a:pPr/>
              <a:t>‹N°›</a:t>
            </a:fld>
            <a:endParaRPr lang="fr-FR"/>
          </a:p>
        </p:txBody>
      </p:sp>
    </p:spTree>
    <p:extLst>
      <p:ext uri="{BB962C8B-B14F-4D97-AF65-F5344CB8AC3E}">
        <p14:creationId xmlns:p14="http://schemas.microsoft.com/office/powerpoint/2010/main" val="33031406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9191F62-F7FB-46E7-B332-FED86A6A2B3E}" type="datetimeFigureOut">
              <a:rPr lang="fr-FR" smtClean="0"/>
              <a:pPr/>
              <a:t>02/01/2020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BE64940-4D37-4893-9848-A205B9585A7D}" type="slidenum">
              <a:rPr lang="fr-FR" smtClean="0"/>
              <a:pPr/>
              <a:t>‹N°›</a:t>
            </a:fld>
            <a:endParaRPr lang="fr-FR"/>
          </a:p>
        </p:txBody>
      </p:sp>
    </p:spTree>
    <p:extLst>
      <p:ext uri="{BB962C8B-B14F-4D97-AF65-F5344CB8AC3E}">
        <p14:creationId xmlns:p14="http://schemas.microsoft.com/office/powerpoint/2010/main" val="36078581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cstate="print">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19191F62-F7FB-46E7-B332-FED86A6A2B3E}" type="datetimeFigureOut">
              <a:rPr lang="fr-FR" smtClean="0"/>
              <a:pPr/>
              <a:t>02/01/2020</a:t>
            </a:fld>
            <a:endParaRPr lang="fr-FR"/>
          </a:p>
        </p:txBody>
      </p:sp>
      <p:sp>
        <p:nvSpPr>
          <p:cNvPr id="5" name="Footer Placeholder 4"/>
          <p:cNvSpPr>
            <a:spLocks noGrp="1"/>
          </p:cNvSpPr>
          <p:nvPr>
            <p:ph type="ftr" sz="quarter" idx="11"/>
          </p:nvPr>
        </p:nvSpPr>
        <p:spPr/>
        <p:txBody>
          <a:bodyPr/>
          <a:lstStyle/>
          <a:p>
            <a:endParaRPr lang="fr-F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BBE64940-4D37-4893-9848-A205B9585A7D}" type="slidenum">
              <a:rPr lang="fr-FR" smtClean="0"/>
              <a:pPr/>
              <a:t>‹N°›</a:t>
            </a:fld>
            <a:endParaRPr lang="fr-FR"/>
          </a:p>
        </p:txBody>
      </p:sp>
    </p:spTree>
    <p:extLst>
      <p:ext uri="{BB962C8B-B14F-4D97-AF65-F5344CB8AC3E}">
        <p14:creationId xmlns:p14="http://schemas.microsoft.com/office/powerpoint/2010/main" val="3850440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19191F62-F7FB-46E7-B332-FED86A6A2B3E}" type="datetimeFigureOut">
              <a:rPr lang="fr-FR" smtClean="0"/>
              <a:pPr/>
              <a:t>02/01/2020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BE64940-4D37-4893-9848-A205B9585A7D}" type="slidenum">
              <a:rPr lang="fr-FR" smtClean="0"/>
              <a:pPr/>
              <a:t>‹N°›</a:t>
            </a:fld>
            <a:endParaRPr lang="fr-FR"/>
          </a:p>
        </p:txBody>
      </p:sp>
    </p:spTree>
    <p:extLst>
      <p:ext uri="{BB962C8B-B14F-4D97-AF65-F5344CB8AC3E}">
        <p14:creationId xmlns:p14="http://schemas.microsoft.com/office/powerpoint/2010/main" val="32995551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19191F62-F7FB-46E7-B332-FED86A6A2B3E}" type="datetimeFigureOut">
              <a:rPr lang="fr-FR" smtClean="0"/>
              <a:pPr/>
              <a:t>02/01/2020</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BBE64940-4D37-4893-9848-A205B9585A7D}" type="slidenum">
              <a:rPr lang="fr-FR" smtClean="0"/>
              <a:pPr/>
              <a:t>‹N°›</a:t>
            </a:fld>
            <a:endParaRPr lang="fr-FR"/>
          </a:p>
        </p:txBody>
      </p:sp>
    </p:spTree>
    <p:extLst>
      <p:ext uri="{BB962C8B-B14F-4D97-AF65-F5344CB8AC3E}">
        <p14:creationId xmlns:p14="http://schemas.microsoft.com/office/powerpoint/2010/main" val="18873748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fr-FR"/>
              <a:t>Modifiez le style du titre</a:t>
            </a:r>
            <a:endParaRPr lang="en-US" dirty="0"/>
          </a:p>
        </p:txBody>
      </p:sp>
      <p:sp>
        <p:nvSpPr>
          <p:cNvPr id="3" name="Date Placeholder 2"/>
          <p:cNvSpPr>
            <a:spLocks noGrp="1"/>
          </p:cNvSpPr>
          <p:nvPr>
            <p:ph type="dt" sz="half" idx="10"/>
          </p:nvPr>
        </p:nvSpPr>
        <p:spPr/>
        <p:txBody>
          <a:bodyPr/>
          <a:lstStyle/>
          <a:p>
            <a:fld id="{19191F62-F7FB-46E7-B332-FED86A6A2B3E}" type="datetimeFigureOut">
              <a:rPr lang="fr-FR" smtClean="0"/>
              <a:pPr/>
              <a:t>02/01/2020</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BBE64940-4D37-4893-9848-A205B9585A7D}" type="slidenum">
              <a:rPr lang="fr-FR" smtClean="0"/>
              <a:pPr/>
              <a:t>‹N°›</a:t>
            </a:fld>
            <a:endParaRPr lang="fr-FR"/>
          </a:p>
        </p:txBody>
      </p:sp>
    </p:spTree>
    <p:extLst>
      <p:ext uri="{BB962C8B-B14F-4D97-AF65-F5344CB8AC3E}">
        <p14:creationId xmlns:p14="http://schemas.microsoft.com/office/powerpoint/2010/main" val="26331008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191F62-F7FB-46E7-B332-FED86A6A2B3E}" type="datetimeFigureOut">
              <a:rPr lang="fr-FR" smtClean="0"/>
              <a:pPr/>
              <a:t>02/01/2020</a:t>
            </a:fld>
            <a:endParaRPr lang="fr-FR"/>
          </a:p>
        </p:txBody>
      </p:sp>
      <p:sp>
        <p:nvSpPr>
          <p:cNvPr id="3" name="Footer Placeholder 2"/>
          <p:cNvSpPr>
            <a:spLocks noGrp="1"/>
          </p:cNvSpPr>
          <p:nvPr>
            <p:ph type="ftr" sz="quarter" idx="11"/>
          </p:nvPr>
        </p:nvSpPr>
        <p:spPr/>
        <p:txBody>
          <a:bodyPr/>
          <a:lstStyle/>
          <a:p>
            <a:endParaRPr lang="fr-F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BBE64940-4D37-4893-9848-A205B9585A7D}" type="slidenum">
              <a:rPr lang="fr-FR" smtClean="0"/>
              <a:pPr/>
              <a:t>‹N°›</a:t>
            </a:fld>
            <a:endParaRPr lang="fr-FR"/>
          </a:p>
        </p:txBody>
      </p:sp>
    </p:spTree>
    <p:extLst>
      <p:ext uri="{BB962C8B-B14F-4D97-AF65-F5344CB8AC3E}">
        <p14:creationId xmlns:p14="http://schemas.microsoft.com/office/powerpoint/2010/main" val="20760580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cstate="print">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19191F62-F7FB-46E7-B332-FED86A6A2B3E}" type="datetimeFigureOut">
              <a:rPr lang="fr-FR" smtClean="0"/>
              <a:pPr/>
              <a:t>02/01/2020</a:t>
            </a:fld>
            <a:endParaRPr lang="fr-FR"/>
          </a:p>
        </p:txBody>
      </p:sp>
      <p:sp>
        <p:nvSpPr>
          <p:cNvPr id="6" name="Footer Placeholder 5"/>
          <p:cNvSpPr>
            <a:spLocks noGrp="1"/>
          </p:cNvSpPr>
          <p:nvPr>
            <p:ph type="ftr" sz="quarter" idx="11"/>
          </p:nvPr>
        </p:nvSpPr>
        <p:spPr/>
        <p:txBody>
          <a:bodyPr/>
          <a:lstStyle/>
          <a:p>
            <a:endParaRPr lang="fr-F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BBE64940-4D37-4893-9848-A205B9585A7D}" type="slidenum">
              <a:rPr lang="fr-FR" smtClean="0"/>
              <a:pPr/>
              <a:t>‹N°›</a:t>
            </a:fld>
            <a:endParaRPr lang="fr-FR"/>
          </a:p>
        </p:txBody>
      </p:sp>
    </p:spTree>
    <p:extLst>
      <p:ext uri="{BB962C8B-B14F-4D97-AF65-F5344CB8AC3E}">
        <p14:creationId xmlns:p14="http://schemas.microsoft.com/office/powerpoint/2010/main" val="39419868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cstate="print">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fr-FR"/>
              <a:t>Modifiez le style du titre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fr-FR"/>
              <a:t>Cliquez sur l'icône pour ajouter une image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19191F62-F7FB-46E7-B332-FED86A6A2B3E}" type="datetimeFigureOut">
              <a:rPr lang="fr-FR" smtClean="0"/>
              <a:pPr/>
              <a:t>02/01/2020</a:t>
            </a:fld>
            <a:endParaRPr lang="fr-FR"/>
          </a:p>
        </p:txBody>
      </p:sp>
      <p:sp>
        <p:nvSpPr>
          <p:cNvPr id="6" name="Footer Placeholder 5"/>
          <p:cNvSpPr>
            <a:spLocks noGrp="1"/>
          </p:cNvSpPr>
          <p:nvPr>
            <p:ph type="ftr" sz="quarter" idx="11"/>
          </p:nvPr>
        </p:nvSpPr>
        <p:spPr/>
        <p:txBody>
          <a:bodyPr/>
          <a:lstStyle/>
          <a:p>
            <a:endParaRPr lang="fr-F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BBE64940-4D37-4893-9848-A205B9585A7D}" type="slidenum">
              <a:rPr lang="fr-FR" smtClean="0"/>
              <a:pPr/>
              <a:t>‹N°›</a:t>
            </a:fld>
            <a:endParaRPr lang="fr-FR"/>
          </a:p>
        </p:txBody>
      </p:sp>
    </p:spTree>
    <p:extLst>
      <p:ext uri="{BB962C8B-B14F-4D97-AF65-F5344CB8AC3E}">
        <p14:creationId xmlns:p14="http://schemas.microsoft.com/office/powerpoint/2010/main" val="7539443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cstate="print">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fr-FR"/>
              <a:t>Modifiez le style du titre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19191F62-F7FB-46E7-B332-FED86A6A2B3E}" type="datetimeFigureOut">
              <a:rPr lang="fr-FR" smtClean="0"/>
              <a:pPr/>
              <a:t>02/01/2020</a:t>
            </a:fld>
            <a:endParaRPr lang="fr-FR"/>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fr-F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BBE64940-4D37-4893-9848-A205B9585A7D}" type="slidenum">
              <a:rPr lang="fr-FR" smtClean="0"/>
              <a:pPr/>
              <a:t>‹N°›</a:t>
            </a:fld>
            <a:endParaRPr lang="fr-FR"/>
          </a:p>
        </p:txBody>
      </p:sp>
    </p:spTree>
    <p:extLst>
      <p:ext uri="{BB962C8B-B14F-4D97-AF65-F5344CB8AC3E}">
        <p14:creationId xmlns:p14="http://schemas.microsoft.com/office/powerpoint/2010/main" val="6897029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cncp.gouv.fr/"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s://www.fede.education/fr/les-ecoles-fede/" TargetMode="External"/><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Fiche-Bachelor-Marketing-Digital_compressed-1.pdf" TargetMode="External"/><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hyperlink" Target="https://www.fede.education/fr/degree_thematic/commerce-marketing-communication-medias/"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fede.education/fr/degree_thematic/commerce-marketing-communication-medias/" TargetMode="External"/><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84615" y="581782"/>
            <a:ext cx="8761413" cy="985761"/>
          </a:xfrm>
        </p:spPr>
        <p:txBody>
          <a:bodyPr/>
          <a:lstStyle/>
          <a:p>
            <a:pPr algn="ctr"/>
            <a:br>
              <a:rPr lang="fr-FR" sz="4400" b="1" dirty="0">
                <a:solidFill>
                  <a:schemeClr val="tx1"/>
                </a:solidFill>
              </a:rPr>
            </a:br>
            <a:br>
              <a:rPr lang="fr-FR" sz="4400" b="1" dirty="0">
                <a:solidFill>
                  <a:schemeClr val="tx1"/>
                </a:solidFill>
              </a:rPr>
            </a:br>
            <a:br>
              <a:rPr lang="fr-FR" sz="4400" b="1" dirty="0">
                <a:solidFill>
                  <a:schemeClr val="tx1"/>
                </a:solidFill>
              </a:rPr>
            </a:br>
            <a:br>
              <a:rPr lang="fr-FR" sz="4400" b="1" dirty="0">
                <a:solidFill>
                  <a:schemeClr val="tx1"/>
                </a:solidFill>
              </a:rPr>
            </a:br>
            <a:r>
              <a:rPr lang="fr-FR" sz="4400" b="1" dirty="0">
                <a:solidFill>
                  <a:schemeClr val="tx1"/>
                </a:solidFill>
              </a:rPr>
              <a:t>Responsable marketing et commercial</a:t>
            </a:r>
            <a:br>
              <a:rPr lang="fr-FR" b="1" dirty="0">
                <a:solidFill>
                  <a:schemeClr val="tx1"/>
                </a:solidFill>
              </a:rPr>
            </a:br>
            <a:br>
              <a:rPr lang="fr-FR" b="1" dirty="0">
                <a:solidFill>
                  <a:schemeClr val="tx1"/>
                </a:solidFill>
              </a:rPr>
            </a:br>
            <a:br>
              <a:rPr lang="fr-FR" b="1" dirty="0">
                <a:solidFill>
                  <a:schemeClr val="tx1"/>
                </a:solidFill>
              </a:rPr>
            </a:br>
            <a:br>
              <a:rPr lang="fr-FR" sz="2800" b="1" dirty="0">
                <a:solidFill>
                  <a:schemeClr val="tx1"/>
                </a:solidFill>
              </a:rPr>
            </a:br>
            <a:endParaRPr lang="fr-FR" dirty="0"/>
          </a:p>
        </p:txBody>
      </p:sp>
      <p:sp>
        <p:nvSpPr>
          <p:cNvPr id="3" name="Espace réservé du contenu 2"/>
          <p:cNvSpPr>
            <a:spLocks noGrp="1"/>
          </p:cNvSpPr>
          <p:nvPr>
            <p:ph sz="half" idx="1"/>
          </p:nvPr>
        </p:nvSpPr>
        <p:spPr>
          <a:xfrm>
            <a:off x="461617" y="2050841"/>
            <a:ext cx="4825158" cy="1868016"/>
          </a:xfrm>
        </p:spPr>
        <p:txBody>
          <a:bodyPr>
            <a:normAutofit fontScale="55000" lnSpcReduction="20000"/>
          </a:bodyPr>
          <a:lstStyle/>
          <a:p>
            <a:pPr lvl="0"/>
            <a:endParaRPr lang="fr-FR" dirty="0"/>
          </a:p>
          <a:p>
            <a:pPr lvl="0"/>
            <a:endParaRPr lang="fr-FR" dirty="0"/>
          </a:p>
          <a:p>
            <a:pPr lvl="0"/>
            <a:r>
              <a:rPr lang="fr-FR" sz="4200" b="1" dirty="0"/>
              <a:t>Titre certifié RNCP « responsable marketing et commerce » - Code RNCP : 31900</a:t>
            </a:r>
          </a:p>
          <a:p>
            <a:pPr lvl="0"/>
            <a:endParaRPr lang="fr-FR" dirty="0"/>
          </a:p>
          <a:p>
            <a:pPr lvl="0"/>
            <a:endParaRPr lang="fr-FR" dirty="0"/>
          </a:p>
          <a:p>
            <a:pPr lvl="0"/>
            <a:endParaRPr lang="fr-FR" dirty="0"/>
          </a:p>
          <a:p>
            <a:pPr lvl="0"/>
            <a:endParaRPr lang="fr-FR" dirty="0"/>
          </a:p>
          <a:p>
            <a:pPr lvl="0"/>
            <a:endParaRPr lang="fr-FR" dirty="0"/>
          </a:p>
          <a:p>
            <a:pPr lvl="0"/>
            <a:endParaRPr lang="fr-FR" dirty="0"/>
          </a:p>
          <a:p>
            <a:pPr lvl="0"/>
            <a:endParaRPr lang="fr-FR" dirty="0"/>
          </a:p>
          <a:p>
            <a:pPr lvl="0"/>
            <a:endParaRPr lang="fr-FR" dirty="0"/>
          </a:p>
          <a:p>
            <a:endParaRPr lang="fr-FR" dirty="0"/>
          </a:p>
          <a:p>
            <a:endParaRPr lang="fr-FR" dirty="0"/>
          </a:p>
          <a:p>
            <a:endParaRPr lang="fr-FR" dirty="0"/>
          </a:p>
        </p:txBody>
      </p:sp>
      <p:sp>
        <p:nvSpPr>
          <p:cNvPr id="4" name="Espace réservé du contenu 3"/>
          <p:cNvSpPr>
            <a:spLocks noGrp="1"/>
          </p:cNvSpPr>
          <p:nvPr>
            <p:ph sz="half" idx="2"/>
          </p:nvPr>
        </p:nvSpPr>
        <p:spPr>
          <a:xfrm>
            <a:off x="6158471" y="2151325"/>
            <a:ext cx="5638294" cy="1506276"/>
          </a:xfrm>
        </p:spPr>
        <p:txBody>
          <a:bodyPr>
            <a:normAutofit fontScale="55000" lnSpcReduction="20000"/>
          </a:bodyPr>
          <a:lstStyle/>
          <a:p>
            <a:pPr lvl="0"/>
            <a:endParaRPr lang="fr-FR" dirty="0"/>
          </a:p>
          <a:p>
            <a:pPr lvl="0"/>
            <a:endParaRPr lang="fr-FR" dirty="0"/>
          </a:p>
          <a:p>
            <a:pPr lvl="0"/>
            <a:r>
              <a:rPr lang="fr-FR" sz="3600" b="1" dirty="0" err="1"/>
              <a:t>Bachelor</a:t>
            </a:r>
            <a:r>
              <a:rPr lang="fr-FR" sz="3600" b="1" dirty="0"/>
              <a:t> européen -FEDE avec deux options «  marketing digital » ou « communication »</a:t>
            </a:r>
          </a:p>
          <a:p>
            <a:endParaRPr lang="fr-FR" dirty="0"/>
          </a:p>
        </p:txBody>
      </p:sp>
      <p:sp>
        <p:nvSpPr>
          <p:cNvPr id="5" name="ZoneTexte 4"/>
          <p:cNvSpPr txBox="1"/>
          <p:nvPr/>
        </p:nvSpPr>
        <p:spPr>
          <a:xfrm>
            <a:off x="2009671" y="6008915"/>
            <a:ext cx="6692202" cy="400110"/>
          </a:xfrm>
          <a:prstGeom prst="rect">
            <a:avLst/>
          </a:prstGeom>
          <a:noFill/>
        </p:spPr>
        <p:txBody>
          <a:bodyPr wrap="square" rtlCol="0">
            <a:spAutoFit/>
          </a:bodyPr>
          <a:lstStyle/>
          <a:p>
            <a:pPr algn="ctr"/>
            <a:r>
              <a:rPr lang="fr-FR" sz="2000" b="1" dirty="0"/>
              <a:t>DOUBLE DIPLÔME : RNCP/FEDE</a:t>
            </a:r>
          </a:p>
        </p:txBody>
      </p:sp>
      <p:sp>
        <p:nvSpPr>
          <p:cNvPr id="7" name="Flèche vers le bas 6"/>
          <p:cNvSpPr/>
          <p:nvPr/>
        </p:nvSpPr>
        <p:spPr>
          <a:xfrm>
            <a:off x="4983983" y="3406391"/>
            <a:ext cx="572756" cy="9043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1366576" y="4622242"/>
            <a:ext cx="8892791" cy="461665"/>
          </a:xfrm>
          <a:prstGeom prst="rect">
            <a:avLst/>
          </a:prstGeom>
          <a:noFill/>
        </p:spPr>
        <p:txBody>
          <a:bodyPr wrap="square" rtlCol="0">
            <a:spAutoFit/>
          </a:bodyPr>
          <a:lstStyle/>
          <a:p>
            <a:pPr algn="ctr"/>
            <a:r>
              <a:rPr lang="fr-FR" sz="2400" b="1" dirty="0"/>
              <a:t>Contrat de professionnalisation et contrat d’apprentissage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56616" y="393192"/>
            <a:ext cx="10945368" cy="3970318"/>
          </a:xfrm>
          <a:prstGeom prst="rect">
            <a:avLst/>
          </a:prstGeom>
          <a:noFill/>
        </p:spPr>
        <p:txBody>
          <a:bodyPr wrap="square" rtlCol="0">
            <a:spAutoFit/>
          </a:bodyPr>
          <a:lstStyle/>
          <a:p>
            <a:endParaRPr lang="fr-FR" dirty="0"/>
          </a:p>
          <a:p>
            <a:pPr fontAlgn="base"/>
            <a:r>
              <a:rPr lang="fr-FR" dirty="0"/>
              <a:t>L'activité de cet emploi/métier s'exerce…</a:t>
            </a:r>
          </a:p>
          <a:p>
            <a:pPr fontAlgn="base"/>
            <a:endParaRPr lang="fr-FR" dirty="0"/>
          </a:p>
          <a:p>
            <a:pPr marL="285750" indent="-285750" fontAlgn="base">
              <a:buFont typeface="Wingdings" panose="05000000000000000000" pitchFamily="2" charset="2"/>
              <a:buChar char="Ø"/>
            </a:pPr>
            <a:r>
              <a:rPr lang="fr-FR" dirty="0"/>
              <a:t>au sein d'entreprises industrielles, commerciales ou de sociétés de services</a:t>
            </a:r>
          </a:p>
          <a:p>
            <a:pPr marL="285750" indent="-285750" fontAlgn="base">
              <a:buFont typeface="Wingdings" panose="05000000000000000000" pitchFamily="2" charset="2"/>
              <a:buChar char="Ø"/>
            </a:pPr>
            <a:endParaRPr lang="fr-FR" dirty="0"/>
          </a:p>
          <a:p>
            <a:pPr marL="285750" indent="-285750" fontAlgn="base">
              <a:buFont typeface="Wingdings" panose="05000000000000000000" pitchFamily="2" charset="2"/>
              <a:buChar char="Ø"/>
            </a:pPr>
            <a:r>
              <a:rPr lang="fr-FR" dirty="0"/>
              <a:t>dans des structures de type PME et PMI, ou de grandes entreprises, dotées d’un département marketing ou commercial, dans tout type de secteurs d’activités</a:t>
            </a:r>
          </a:p>
          <a:p>
            <a:pPr marL="285750" indent="-285750" fontAlgn="base">
              <a:buFont typeface="Wingdings" panose="05000000000000000000" pitchFamily="2" charset="2"/>
              <a:buChar char="Ø"/>
            </a:pPr>
            <a:endParaRPr lang="fr-FR" dirty="0"/>
          </a:p>
          <a:p>
            <a:pPr marL="285750" indent="-285750" fontAlgn="base">
              <a:buFont typeface="Wingdings" panose="05000000000000000000" pitchFamily="2" charset="2"/>
              <a:buChar char="Ø"/>
            </a:pPr>
            <a:r>
              <a:rPr lang="fr-FR" dirty="0"/>
              <a:t>dans tous les secteurs d’activité : industrie, service, banque, grande distribution, santé, ... et la taille de la structure (PME/PMI, grande entreprise, groupe, PME ...)</a:t>
            </a:r>
          </a:p>
          <a:p>
            <a:pPr marL="285750" indent="-285750" fontAlgn="base">
              <a:buFont typeface="Wingdings" panose="05000000000000000000" pitchFamily="2" charset="2"/>
              <a:buChar char="Ø"/>
            </a:pPr>
            <a:endParaRPr lang="fr-FR" dirty="0"/>
          </a:p>
          <a:p>
            <a:pPr marL="285750" indent="-285750" fontAlgn="base">
              <a:buFont typeface="Wingdings" panose="05000000000000000000" pitchFamily="2" charset="2"/>
              <a:buChar char="Ø"/>
            </a:pPr>
            <a:r>
              <a:rPr lang="fr-FR" dirty="0"/>
              <a:t>au niveau national ou international</a:t>
            </a:r>
          </a:p>
          <a:p>
            <a:pPr marL="285750" indent="-285750" fontAlgn="base">
              <a:buFont typeface="Wingdings" panose="05000000000000000000" pitchFamily="2" charset="2"/>
              <a:buChar char="Ø"/>
            </a:pPr>
            <a:endParaRPr lang="fr-FR" dirty="0"/>
          </a:p>
          <a:p>
            <a:endParaRPr lang="fr-FR" dirty="0"/>
          </a:p>
        </p:txBody>
      </p:sp>
    </p:spTree>
    <p:extLst>
      <p:ext uri="{BB962C8B-B14F-4D97-AF65-F5344CB8AC3E}">
        <p14:creationId xmlns:p14="http://schemas.microsoft.com/office/powerpoint/2010/main" val="34781174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me 1"/>
          <p:cNvGraphicFramePr/>
          <p:nvPr>
            <p:extLst>
              <p:ext uri="{D42A27DB-BD31-4B8C-83A1-F6EECF244321}">
                <p14:modId xmlns:p14="http://schemas.microsoft.com/office/powerpoint/2010/main" val="893778966"/>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913701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me 1"/>
          <p:cNvGraphicFramePr/>
          <p:nvPr>
            <p:extLst>
              <p:ext uri="{D42A27DB-BD31-4B8C-83A1-F6EECF244321}">
                <p14:modId xmlns:p14="http://schemas.microsoft.com/office/powerpoint/2010/main" val="824257779"/>
              </p:ext>
            </p:extLst>
          </p:nvPr>
        </p:nvGraphicFramePr>
        <p:xfrm>
          <a:off x="493986" y="294290"/>
          <a:ext cx="11077904" cy="61275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82296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67862" y="273269"/>
            <a:ext cx="9760876" cy="5078313"/>
          </a:xfrm>
          <a:prstGeom prst="rect">
            <a:avLst/>
          </a:prstGeom>
          <a:noFill/>
        </p:spPr>
        <p:txBody>
          <a:bodyPr wrap="square" rtlCol="0">
            <a:spAutoFit/>
          </a:bodyPr>
          <a:lstStyle/>
          <a:p>
            <a:r>
              <a:rPr lang="fr-FR" dirty="0"/>
              <a:t>Questions : </a:t>
            </a:r>
          </a:p>
          <a:p>
            <a:r>
              <a:rPr lang="fr-FR" dirty="0"/>
              <a:t>Qui évalue ?</a:t>
            </a:r>
          </a:p>
          <a:p>
            <a:r>
              <a:rPr lang="fr-FR" dirty="0"/>
              <a:t>Qui fournit les sujets ?</a:t>
            </a:r>
          </a:p>
          <a:p>
            <a:endParaRPr lang="fr-FR" dirty="0"/>
          </a:p>
          <a:p>
            <a:r>
              <a:rPr lang="fr-FR" dirty="0"/>
              <a:t>Coût inscription examen</a:t>
            </a:r>
          </a:p>
          <a:p>
            <a:endParaRPr lang="fr-FR" dirty="0"/>
          </a:p>
          <a:p>
            <a:r>
              <a:rPr lang="fr-FR" dirty="0"/>
              <a:t>Je n’ai pas bien compris les modalités d’évaluation qui figurent dans la fiche RNCP (à voir ensemble)</a:t>
            </a:r>
          </a:p>
          <a:p>
            <a:endParaRPr lang="fr-FR" dirty="0"/>
          </a:p>
          <a:p>
            <a:r>
              <a:rPr lang="fr-FR" dirty="0"/>
              <a:t>Débouchés APEC</a:t>
            </a:r>
          </a:p>
          <a:p>
            <a:r>
              <a:rPr lang="fr-FR" dirty="0"/>
              <a:t>Offres emploi </a:t>
            </a:r>
            <a:r>
              <a:rPr lang="fr-FR" dirty="0" err="1"/>
              <a:t>indeed</a:t>
            </a:r>
            <a:endParaRPr lang="fr-FR" dirty="0"/>
          </a:p>
          <a:p>
            <a:r>
              <a:rPr lang="fr-FR" dirty="0"/>
              <a:t>Faire un lexique expliquant métiers</a:t>
            </a:r>
          </a:p>
          <a:p>
            <a:r>
              <a:rPr lang="fr-FR" dirty="0"/>
              <a:t>Titre poursuite </a:t>
            </a:r>
            <a:r>
              <a:rPr lang="fr-FR" dirty="0" err="1"/>
              <a:t>etudes</a:t>
            </a:r>
            <a:r>
              <a:rPr lang="fr-FR" dirty="0"/>
              <a:t> bac+4 et 5</a:t>
            </a:r>
          </a:p>
          <a:p>
            <a:endParaRPr lang="fr-FR" dirty="0"/>
          </a:p>
          <a:p>
            <a:endParaRPr lang="fr-FR" dirty="0"/>
          </a:p>
          <a:p>
            <a:endParaRPr lang="fr-FR" dirty="0"/>
          </a:p>
          <a:p>
            <a:endParaRPr lang="fr-FR" dirty="0"/>
          </a:p>
          <a:p>
            <a:endParaRPr lang="fr-FR" dirty="0"/>
          </a:p>
        </p:txBody>
      </p:sp>
    </p:spTree>
    <p:extLst>
      <p:ext uri="{BB962C8B-B14F-4D97-AF65-F5344CB8AC3E}">
        <p14:creationId xmlns:p14="http://schemas.microsoft.com/office/powerpoint/2010/main" val="40628048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542611" y="753626"/>
            <a:ext cx="10088545" cy="369332"/>
          </a:xfrm>
          <a:prstGeom prst="rect">
            <a:avLst/>
          </a:prstGeom>
          <a:noFill/>
        </p:spPr>
        <p:txBody>
          <a:bodyPr wrap="square" rtlCol="0">
            <a:spAutoFit/>
          </a:bodyPr>
          <a:lstStyle/>
          <a:p>
            <a:r>
              <a:rPr lang="fr-FR" dirty="0"/>
              <a:t>Débouchés : source APEC/</a:t>
            </a:r>
            <a:r>
              <a:rPr lang="fr-FR" dirty="0" err="1"/>
              <a:t>Indeed</a:t>
            </a:r>
            <a:r>
              <a:rPr lang="fr-FR" dirty="0"/>
              <a:t>-Janvier 2020</a:t>
            </a:r>
          </a:p>
        </p:txBody>
      </p:sp>
    </p:spTree>
    <p:extLst>
      <p:ext uri="{BB962C8B-B14F-4D97-AF65-F5344CB8AC3E}">
        <p14:creationId xmlns:p14="http://schemas.microsoft.com/office/powerpoint/2010/main" val="25698122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502418" y="683288"/>
            <a:ext cx="8822452" cy="2308324"/>
          </a:xfrm>
          <a:prstGeom prst="rect">
            <a:avLst/>
          </a:prstGeom>
          <a:noFill/>
        </p:spPr>
        <p:txBody>
          <a:bodyPr wrap="square" rtlCol="0">
            <a:spAutoFit/>
          </a:bodyPr>
          <a:lstStyle/>
          <a:p>
            <a:endParaRPr lang="fr-FR" dirty="0"/>
          </a:p>
          <a:p>
            <a:endParaRPr lang="fr-FR" dirty="0"/>
          </a:p>
          <a:p>
            <a:r>
              <a:rPr lang="fr-FR" dirty="0"/>
              <a:t>Organisation cours : 480 heures : 1/jour/semaine (mercredi) + 1 semaine complète de cours 3 fois/année</a:t>
            </a:r>
          </a:p>
          <a:p>
            <a:endParaRPr lang="fr-FR" dirty="0"/>
          </a:p>
          <a:p>
            <a:r>
              <a:rPr lang="fr-FR" dirty="0"/>
              <a:t>Parler ici du corps enseignants </a:t>
            </a:r>
          </a:p>
          <a:p>
            <a:endParaRPr lang="fr-FR" dirty="0"/>
          </a:p>
          <a:p>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AB5806C8-6882-454A-8430-7794350A4F89}"/>
              </a:ext>
            </a:extLst>
          </p:cNvPr>
          <p:cNvSpPr txBox="1"/>
          <p:nvPr/>
        </p:nvSpPr>
        <p:spPr>
          <a:xfrm>
            <a:off x="221064" y="140677"/>
            <a:ext cx="11970936" cy="6463308"/>
          </a:xfrm>
          <a:prstGeom prst="rect">
            <a:avLst/>
          </a:prstGeom>
          <a:noFill/>
        </p:spPr>
        <p:txBody>
          <a:bodyPr wrap="square" rtlCol="0">
            <a:spAutoFit/>
          </a:bodyPr>
          <a:lstStyle/>
          <a:p>
            <a:pPr algn="just"/>
            <a:endParaRPr lang="fr-FR" b="1" u="sng" dirty="0"/>
          </a:p>
          <a:p>
            <a:r>
              <a:rPr lang="fr-FR" b="1" dirty="0"/>
              <a:t>Qu’est-ce qu’un titre certifié ?</a:t>
            </a:r>
          </a:p>
          <a:p>
            <a:endParaRPr lang="fr-FR" dirty="0"/>
          </a:p>
          <a:p>
            <a:pPr algn="just"/>
            <a:r>
              <a:rPr lang="fr-FR" dirty="0"/>
              <a:t>« Le </a:t>
            </a:r>
            <a:r>
              <a:rPr lang="fr-FR" b="1" dirty="0"/>
              <a:t>titre certifié</a:t>
            </a:r>
            <a:r>
              <a:rPr lang="fr-FR" dirty="0"/>
              <a:t> permet à son titulaire de </a:t>
            </a:r>
            <a:r>
              <a:rPr lang="fr-FR" b="1" dirty="0"/>
              <a:t>certifier les compétences, aptitudes et connaissances nécessaires à l’exercice d’un métier</a:t>
            </a:r>
            <a:r>
              <a:rPr lang="fr-FR" dirty="0"/>
              <a:t> ou d’une activité correspondant à un domaine professionnel. » C’est ainsi que le site </a:t>
            </a:r>
            <a:r>
              <a:rPr lang="fr-FR" b="1" dirty="0" err="1">
                <a:hlinkClick r:id="rId2"/>
              </a:rPr>
              <a:t>Cncp</a:t>
            </a:r>
            <a:r>
              <a:rPr lang="fr-FR" dirty="0"/>
              <a:t> définit les titres certifiés de niveaux reconnus par l’État.</a:t>
            </a:r>
          </a:p>
          <a:p>
            <a:pPr algn="just"/>
            <a:endParaRPr lang="fr-FR" b="1" u="sng" dirty="0"/>
          </a:p>
          <a:p>
            <a:pPr algn="just"/>
            <a:r>
              <a:rPr lang="fr-FR" b="1" u="sng" dirty="0"/>
              <a:t>Les inscriptions des diplômes et titres au RNCP </a:t>
            </a:r>
            <a:r>
              <a:rPr lang="fr-FR" b="1" dirty="0"/>
              <a:t>sont effectuées par</a:t>
            </a:r>
            <a:endParaRPr lang="fr-FR" dirty="0"/>
          </a:p>
          <a:p>
            <a:pPr algn="just"/>
            <a:endParaRPr lang="fr-FR" dirty="0"/>
          </a:p>
          <a:p>
            <a:pPr algn="just"/>
            <a:endParaRPr lang="fr-FR" dirty="0"/>
          </a:p>
          <a:p>
            <a:pPr algn="just"/>
            <a:endParaRPr lang="fr-FR" dirty="0"/>
          </a:p>
          <a:p>
            <a:pPr algn="just"/>
            <a:endParaRPr lang="fr-FR" dirty="0"/>
          </a:p>
          <a:p>
            <a:pPr algn="just"/>
            <a:endParaRPr lang="fr-FR" dirty="0"/>
          </a:p>
          <a:p>
            <a:pPr algn="just"/>
            <a:endParaRPr lang="fr-FR" dirty="0"/>
          </a:p>
          <a:p>
            <a:pPr algn="just"/>
            <a:r>
              <a:rPr lang="fr-FR" dirty="0"/>
              <a:t>Depuis le 1er janvier 2019, France compétences, établissement public français à caractère administratif, créé par la loi du 5 septembre 2018, est responsable du Répertoire national des certifications professionnelles (RNCP)</a:t>
            </a:r>
            <a:endParaRPr lang="fr-FR" b="1" u="sng" dirty="0"/>
          </a:p>
          <a:p>
            <a:pPr algn="just"/>
            <a:endParaRPr lang="fr-FR" b="1" u="sng" dirty="0"/>
          </a:p>
          <a:p>
            <a:pPr algn="just"/>
            <a:r>
              <a:rPr lang="fr-FR" b="1" u="sng" dirty="0"/>
              <a:t>Un </a:t>
            </a:r>
            <a:r>
              <a:rPr lang="fr-FR" b="1" u="sng" dirty="0" err="1"/>
              <a:t>bachelor</a:t>
            </a:r>
            <a:r>
              <a:rPr lang="fr-FR" dirty="0"/>
              <a:t> est un diplôme de </a:t>
            </a:r>
            <a:r>
              <a:rPr lang="fr-FR" b="1" dirty="0"/>
              <a:t>niveau</a:t>
            </a:r>
            <a:r>
              <a:rPr lang="fr-FR" dirty="0"/>
              <a:t> bac+3 qui rentre dans le schéma du LMD (Licence, Master, Doctorat)-nécessite la validation de 180 crédits, et qui se différencie de la licence par l'importance qui est donnée à </a:t>
            </a:r>
            <a:r>
              <a:rPr lang="fr-FR" b="1" dirty="0"/>
              <a:t>l'internationalisation et à la professionnalisation.</a:t>
            </a:r>
          </a:p>
          <a:p>
            <a:pPr algn="just"/>
            <a:endParaRPr lang="fr-FR" dirty="0"/>
          </a:p>
          <a:p>
            <a:pPr algn="just"/>
            <a:endParaRPr lang="fr-FR" dirty="0"/>
          </a:p>
        </p:txBody>
      </p:sp>
      <p:pic>
        <p:nvPicPr>
          <p:cNvPr id="6" name="Image 5" descr="france-compétences.png"/>
          <p:cNvPicPr>
            <a:picLocks noChangeAspect="1"/>
          </p:cNvPicPr>
          <p:nvPr/>
        </p:nvPicPr>
        <p:blipFill>
          <a:blip r:embed="rId3" cstate="print"/>
          <a:stretch>
            <a:fillRect/>
          </a:stretch>
        </p:blipFill>
        <p:spPr>
          <a:xfrm>
            <a:off x="2813537" y="2582300"/>
            <a:ext cx="2495341" cy="1185046"/>
          </a:xfrm>
          <a:prstGeom prst="rect">
            <a:avLst/>
          </a:prstGeom>
        </p:spPr>
      </p:pic>
      <p:sp>
        <p:nvSpPr>
          <p:cNvPr id="9" name="Flèche droite 8"/>
          <p:cNvSpPr/>
          <p:nvPr/>
        </p:nvSpPr>
        <p:spPr>
          <a:xfrm>
            <a:off x="5637125" y="2944166"/>
            <a:ext cx="592853" cy="39188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Rectangle à coins arrondis 9"/>
          <p:cNvSpPr/>
          <p:nvPr/>
        </p:nvSpPr>
        <p:spPr>
          <a:xfrm>
            <a:off x="6380703" y="2662813"/>
            <a:ext cx="5295482" cy="108522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t>Autorité nationale de financement et de régulation de la formation professionnelle</a:t>
            </a:r>
            <a:br>
              <a:rPr lang="fr-FR" b="1" dirty="0"/>
            </a:br>
            <a:r>
              <a:rPr lang="fr-FR" b="1" dirty="0"/>
              <a:t>et de l’apprentissage</a:t>
            </a:r>
          </a:p>
        </p:txBody>
      </p:sp>
    </p:spTree>
    <p:extLst>
      <p:ext uri="{BB962C8B-B14F-4D97-AF65-F5344CB8AC3E}">
        <p14:creationId xmlns:p14="http://schemas.microsoft.com/office/powerpoint/2010/main" val="9119801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AutoShape 2" descr="Résultat de recherche d'images pour &quot;logo fede&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4" name="Image 3" descr="image logo FEDE.jpg"/>
          <p:cNvPicPr>
            <a:picLocks noChangeAspect="1"/>
          </p:cNvPicPr>
          <p:nvPr/>
        </p:nvPicPr>
        <p:blipFill>
          <a:blip r:embed="rId2" cstate="print"/>
          <a:stretch>
            <a:fillRect/>
          </a:stretch>
        </p:blipFill>
        <p:spPr>
          <a:xfrm>
            <a:off x="311500" y="294437"/>
            <a:ext cx="2220686" cy="1250021"/>
          </a:xfrm>
          <a:prstGeom prst="rect">
            <a:avLst/>
          </a:prstGeom>
        </p:spPr>
      </p:pic>
      <p:sp>
        <p:nvSpPr>
          <p:cNvPr id="5" name="ZoneTexte 4"/>
          <p:cNvSpPr txBox="1"/>
          <p:nvPr/>
        </p:nvSpPr>
        <p:spPr>
          <a:xfrm>
            <a:off x="311500" y="1657978"/>
            <a:ext cx="10008158" cy="4524315"/>
          </a:xfrm>
          <a:prstGeom prst="rect">
            <a:avLst/>
          </a:prstGeom>
          <a:noFill/>
        </p:spPr>
        <p:txBody>
          <a:bodyPr wrap="square" rtlCol="0">
            <a:spAutoFit/>
          </a:bodyPr>
          <a:lstStyle/>
          <a:p>
            <a:r>
              <a:rPr lang="fr-FR" b="1" dirty="0"/>
              <a:t>La FEDE</a:t>
            </a:r>
            <a:r>
              <a:rPr lang="fr-FR" dirty="0"/>
              <a:t> est…</a:t>
            </a:r>
          </a:p>
          <a:p>
            <a:endParaRPr lang="fr-FR" dirty="0"/>
          </a:p>
          <a:p>
            <a:pPr>
              <a:buFont typeface="Wingdings" pitchFamily="2" charset="2"/>
              <a:buChar char="Ø"/>
            </a:pPr>
            <a:r>
              <a:rPr lang="fr-FR" dirty="0"/>
              <a:t>une OING créée </a:t>
            </a:r>
            <a:r>
              <a:rPr lang="fr-FR" b="1" dirty="0">
                <a:solidFill>
                  <a:srgbClr val="FF0000"/>
                </a:solidFill>
              </a:rPr>
              <a:t>en ?? </a:t>
            </a:r>
            <a:r>
              <a:rPr lang="fr-FR" b="1" dirty="0"/>
              <a:t>et présente dans 39 pays </a:t>
            </a:r>
            <a:r>
              <a:rPr lang="fr-FR" dirty="0"/>
              <a:t>: réseau de 500 établissements privés d’enseignement supérieur et de formation professionnelle</a:t>
            </a:r>
          </a:p>
          <a:p>
            <a:endParaRPr lang="fr-FR" dirty="0"/>
          </a:p>
          <a:p>
            <a:pPr>
              <a:buFont typeface="Wingdings" pitchFamily="2" charset="2"/>
              <a:buChar char="Ø"/>
            </a:pPr>
            <a:r>
              <a:rPr lang="fr-FR" dirty="0"/>
              <a:t>dotée du statut participatif auprès du Conseil de l’Europe.</a:t>
            </a:r>
          </a:p>
          <a:p>
            <a:r>
              <a:rPr lang="fr-FR" dirty="0"/>
              <a:t>propose aujourd’hui </a:t>
            </a:r>
            <a:r>
              <a:rPr lang="fr-FR" b="1" dirty="0"/>
              <a:t>140 diplômes dans 12 domaines d’expertise</a:t>
            </a:r>
            <a:endParaRPr lang="fr-FR" dirty="0"/>
          </a:p>
          <a:p>
            <a:endParaRPr lang="fr-FR" dirty="0"/>
          </a:p>
          <a:p>
            <a:endParaRPr lang="fr-FR" dirty="0"/>
          </a:p>
          <a:p>
            <a:endParaRPr lang="fr-FR" dirty="0"/>
          </a:p>
          <a:p>
            <a:r>
              <a:rPr lang="fr-FR" dirty="0"/>
              <a:t>La </a:t>
            </a:r>
            <a:r>
              <a:rPr lang="fr-FR" b="1" dirty="0"/>
              <a:t>Présidente de la FEDE, Claude Vivier le </a:t>
            </a:r>
            <a:r>
              <a:rPr lang="fr-FR" b="1" dirty="0" err="1"/>
              <a:t>Got</a:t>
            </a:r>
            <a:r>
              <a:rPr lang="fr-FR" dirty="0"/>
              <a:t>, a été élue le 29 juin 2017 </a:t>
            </a:r>
            <a:r>
              <a:rPr lang="fr-FR" b="1" dirty="0"/>
              <a:t>Présidente de la Commission éducation et culture</a:t>
            </a:r>
            <a:r>
              <a:rPr lang="fr-FR" dirty="0"/>
              <a:t> de la Conférence des OING du Conseil de l’Europe.</a:t>
            </a:r>
          </a:p>
          <a:p>
            <a:endParaRPr lang="fr-FR" dirty="0"/>
          </a:p>
          <a:p>
            <a:endParaRPr lang="fr-FR" dirty="0"/>
          </a:p>
          <a:p>
            <a:br>
              <a:rPr lang="fr-FR" dirty="0"/>
            </a:br>
            <a:endParaRPr lang="fr-FR" dirty="0"/>
          </a:p>
        </p:txBody>
      </p:sp>
      <p:sp>
        <p:nvSpPr>
          <p:cNvPr id="6" name="ZoneTexte 5"/>
          <p:cNvSpPr txBox="1"/>
          <p:nvPr/>
        </p:nvSpPr>
        <p:spPr>
          <a:xfrm>
            <a:off x="2924070" y="371789"/>
            <a:ext cx="6300317" cy="369332"/>
          </a:xfrm>
          <a:prstGeom prst="rect">
            <a:avLst/>
          </a:prstGeom>
          <a:noFill/>
        </p:spPr>
        <p:txBody>
          <a:bodyPr wrap="square" rtlCol="0">
            <a:spAutoFit/>
          </a:bodyPr>
          <a:lstStyle/>
          <a:p>
            <a:r>
              <a:rPr lang="fr-FR" dirty="0">
                <a:hlinkClick r:id="rId3"/>
              </a:rPr>
              <a:t>https://www.fede.education/fr/les-ecoles-fede/</a:t>
            </a:r>
            <a:endParaRPr lang="fr-FR" dirty="0"/>
          </a:p>
        </p:txBody>
      </p:sp>
      <p:pic>
        <p:nvPicPr>
          <p:cNvPr id="7" name="Image 6" descr="image conseil de l'europe.png"/>
          <p:cNvPicPr>
            <a:picLocks noChangeAspect="1"/>
          </p:cNvPicPr>
          <p:nvPr/>
        </p:nvPicPr>
        <p:blipFill>
          <a:blip r:embed="rId4" cstate="print"/>
          <a:stretch>
            <a:fillRect/>
          </a:stretch>
        </p:blipFill>
        <p:spPr>
          <a:xfrm>
            <a:off x="8068828" y="2806083"/>
            <a:ext cx="1314296" cy="1052484"/>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nvGraphicFramePr>
        <p:xfrm>
          <a:off x="602901" y="759856"/>
          <a:ext cx="9587244" cy="4652258"/>
        </p:xfrm>
        <a:graphic>
          <a:graphicData uri="http://schemas.openxmlformats.org/drawingml/2006/table">
            <a:tbl>
              <a:tblPr firstRow="1" bandRow="1">
                <a:tableStyleId>{08FB837D-C827-4EFA-A057-4D05807E0F7C}</a:tableStyleId>
              </a:tblPr>
              <a:tblGrid>
                <a:gridCol w="2396811">
                  <a:extLst>
                    <a:ext uri="{9D8B030D-6E8A-4147-A177-3AD203B41FA5}">
                      <a16:colId xmlns:a16="http://schemas.microsoft.com/office/drawing/2014/main" val="20000"/>
                    </a:ext>
                  </a:extLst>
                </a:gridCol>
                <a:gridCol w="2396811">
                  <a:extLst>
                    <a:ext uri="{9D8B030D-6E8A-4147-A177-3AD203B41FA5}">
                      <a16:colId xmlns:a16="http://schemas.microsoft.com/office/drawing/2014/main" val="20001"/>
                    </a:ext>
                  </a:extLst>
                </a:gridCol>
                <a:gridCol w="2396811">
                  <a:extLst>
                    <a:ext uri="{9D8B030D-6E8A-4147-A177-3AD203B41FA5}">
                      <a16:colId xmlns:a16="http://schemas.microsoft.com/office/drawing/2014/main" val="20002"/>
                    </a:ext>
                  </a:extLst>
                </a:gridCol>
                <a:gridCol w="2396811">
                  <a:extLst>
                    <a:ext uri="{9D8B030D-6E8A-4147-A177-3AD203B41FA5}">
                      <a16:colId xmlns:a16="http://schemas.microsoft.com/office/drawing/2014/main" val="20003"/>
                    </a:ext>
                  </a:extLst>
                </a:gridCol>
              </a:tblGrid>
              <a:tr h="720982">
                <a:tc gridSpan="4">
                  <a:txBody>
                    <a:bodyPr/>
                    <a:lstStyle/>
                    <a:p>
                      <a:pPr algn="ctr"/>
                      <a:r>
                        <a:rPr lang="fr-FR" sz="2000" dirty="0"/>
                        <a:t>Les différents niveaux de certification</a:t>
                      </a:r>
                    </a:p>
                  </a:txBody>
                  <a:tcPr anchor="ctr"/>
                </a:tc>
                <a:tc hMerge="1">
                  <a:txBody>
                    <a:bodyPr/>
                    <a:lstStyle/>
                    <a:p>
                      <a:endParaRPr lang="fr-FR" dirty="0"/>
                    </a:p>
                  </a:txBody>
                  <a:tcPr/>
                </a:tc>
                <a:tc hMerge="1">
                  <a:txBody>
                    <a:bodyPr/>
                    <a:lstStyle/>
                    <a:p>
                      <a:endParaRPr lang="fr-FR" dirty="0"/>
                    </a:p>
                  </a:txBody>
                  <a:tcPr/>
                </a:tc>
                <a:tc hMerge="1">
                  <a:txBody>
                    <a:bodyPr/>
                    <a:lstStyle/>
                    <a:p>
                      <a:endParaRPr lang="fr-FR" dirty="0"/>
                    </a:p>
                  </a:txBody>
                  <a:tcPr/>
                </a:tc>
                <a:extLst>
                  <a:ext uri="{0D108BD9-81ED-4DB2-BD59-A6C34878D82A}">
                    <a16:rowId xmlns:a16="http://schemas.microsoft.com/office/drawing/2014/main" val="10000"/>
                  </a:ext>
                </a:extLst>
              </a:tr>
              <a:tr h="780041">
                <a:tc>
                  <a:txBody>
                    <a:bodyPr/>
                    <a:lstStyle/>
                    <a:p>
                      <a:pPr algn="ctr"/>
                      <a:r>
                        <a:rPr lang="fr-FR" sz="1600" b="1" dirty="0"/>
                        <a:t>Années</a:t>
                      </a:r>
                      <a:r>
                        <a:rPr lang="fr-FR" sz="1600" b="1" baseline="0" dirty="0"/>
                        <a:t> d’études après le baccalauréat</a:t>
                      </a:r>
                      <a:endParaRPr lang="fr-FR" sz="1600" b="1" dirty="0">
                        <a:solidFill>
                          <a:schemeClr val="tx1"/>
                        </a:solidFill>
                      </a:endParaRPr>
                    </a:p>
                  </a:txBody>
                  <a:tcPr anchor="ctr"/>
                </a:tc>
                <a:tc>
                  <a:txBody>
                    <a:bodyPr/>
                    <a:lstStyle/>
                    <a:p>
                      <a:pPr algn="ctr"/>
                      <a:r>
                        <a:rPr lang="fr-FR" sz="1600" b="1" dirty="0"/>
                        <a:t>Diplôme</a:t>
                      </a:r>
                      <a:r>
                        <a:rPr lang="fr-FR" sz="1600" b="1" baseline="0" dirty="0"/>
                        <a:t> français</a:t>
                      </a:r>
                      <a:endParaRPr lang="fr-FR" sz="1600" b="1" dirty="0">
                        <a:solidFill>
                          <a:schemeClr val="tx1"/>
                        </a:solidFill>
                      </a:endParaRPr>
                    </a:p>
                  </a:txBody>
                  <a:tcPr anchor="ctr"/>
                </a:tc>
                <a:tc>
                  <a:txBody>
                    <a:bodyPr/>
                    <a:lstStyle/>
                    <a:p>
                      <a:pPr algn="ctr"/>
                      <a:r>
                        <a:rPr lang="fr-FR" sz="1600" b="1" dirty="0"/>
                        <a:t>Titre</a:t>
                      </a:r>
                      <a:r>
                        <a:rPr lang="fr-FR" sz="1600" b="1" baseline="0" dirty="0"/>
                        <a:t> certifié RNCP</a:t>
                      </a:r>
                      <a:endParaRPr lang="fr-FR" sz="1600" b="1" dirty="0">
                        <a:solidFill>
                          <a:schemeClr val="tx1"/>
                        </a:solidFill>
                      </a:endParaRPr>
                    </a:p>
                  </a:txBody>
                  <a:tcPr anchor="ctr"/>
                </a:tc>
                <a:tc>
                  <a:txBody>
                    <a:bodyPr/>
                    <a:lstStyle/>
                    <a:p>
                      <a:pPr algn="ctr"/>
                      <a:r>
                        <a:rPr lang="fr-FR" sz="1600" b="1" dirty="0"/>
                        <a:t>Nomenclature</a:t>
                      </a:r>
                      <a:r>
                        <a:rPr lang="fr-FR" sz="1600" b="1" baseline="0" dirty="0"/>
                        <a:t> européenne</a:t>
                      </a:r>
                      <a:endParaRPr lang="fr-FR" sz="1600" b="1" dirty="0">
                        <a:solidFill>
                          <a:schemeClr val="tx1"/>
                        </a:solidFill>
                      </a:endParaRPr>
                    </a:p>
                  </a:txBody>
                  <a:tcPr anchor="ctr"/>
                </a:tc>
                <a:extLst>
                  <a:ext uri="{0D108BD9-81ED-4DB2-BD59-A6C34878D82A}">
                    <a16:rowId xmlns:a16="http://schemas.microsoft.com/office/drawing/2014/main" val="10001"/>
                  </a:ext>
                </a:extLst>
              </a:tr>
              <a:tr h="674765">
                <a:tc>
                  <a:txBody>
                    <a:bodyPr/>
                    <a:lstStyle/>
                    <a:p>
                      <a:pPr algn="ctr"/>
                      <a:r>
                        <a:rPr lang="fr-FR" dirty="0"/>
                        <a:t>Bac+8</a:t>
                      </a:r>
                    </a:p>
                  </a:txBody>
                  <a:tcPr anchor="ctr"/>
                </a:tc>
                <a:tc>
                  <a:txBody>
                    <a:bodyPr/>
                    <a:lstStyle/>
                    <a:p>
                      <a:pPr algn="ctr"/>
                      <a:r>
                        <a:rPr lang="fr-FR" dirty="0"/>
                        <a:t>Doctorat</a:t>
                      </a:r>
                    </a:p>
                  </a:txBody>
                  <a:tcPr anchor="ctr"/>
                </a:tc>
                <a:tc rowSpan="2">
                  <a:txBody>
                    <a:bodyPr/>
                    <a:lstStyle/>
                    <a:p>
                      <a:pPr algn="ctr"/>
                      <a:r>
                        <a:rPr lang="fr-FR" dirty="0"/>
                        <a:t>Niveau 1</a:t>
                      </a:r>
                    </a:p>
                  </a:txBody>
                  <a:tcPr anchor="ctr">
                    <a:lnB w="12700" cap="flat" cmpd="sng" algn="ctr">
                      <a:solidFill>
                        <a:schemeClr val="tx1"/>
                      </a:solidFill>
                      <a:prstDash val="solid"/>
                      <a:round/>
                      <a:headEnd type="none" w="med" len="med"/>
                      <a:tailEnd type="none" w="med" len="med"/>
                    </a:lnB>
                  </a:tcPr>
                </a:tc>
                <a:tc>
                  <a:txBody>
                    <a:bodyPr/>
                    <a:lstStyle/>
                    <a:p>
                      <a:pPr algn="ctr"/>
                      <a:r>
                        <a:rPr lang="fr-FR" dirty="0"/>
                        <a:t>Niveau 8</a:t>
                      </a:r>
                    </a:p>
                  </a:txBody>
                  <a:tcPr anchor="ctr"/>
                </a:tc>
                <a:extLst>
                  <a:ext uri="{0D108BD9-81ED-4DB2-BD59-A6C34878D82A}">
                    <a16:rowId xmlns:a16="http://schemas.microsoft.com/office/drawing/2014/main" val="10002"/>
                  </a:ext>
                </a:extLst>
              </a:tr>
              <a:tr h="674765">
                <a:tc>
                  <a:txBody>
                    <a:bodyPr/>
                    <a:lstStyle/>
                    <a:p>
                      <a:pPr algn="ctr"/>
                      <a:r>
                        <a:rPr lang="fr-FR" dirty="0"/>
                        <a:t>Bac+5</a:t>
                      </a:r>
                    </a:p>
                  </a:txBody>
                  <a:tcPr anchor="ctr">
                    <a:lnB w="12700" cap="flat" cmpd="sng" algn="ctr">
                      <a:solidFill>
                        <a:schemeClr val="tx1"/>
                      </a:solidFill>
                      <a:prstDash val="solid"/>
                      <a:round/>
                      <a:headEnd type="none" w="med" len="med"/>
                      <a:tailEnd type="none" w="med" len="med"/>
                    </a:lnB>
                  </a:tcPr>
                </a:tc>
                <a:tc>
                  <a:txBody>
                    <a:bodyPr/>
                    <a:lstStyle/>
                    <a:p>
                      <a:pPr algn="ctr"/>
                      <a:r>
                        <a:rPr lang="fr-FR" dirty="0"/>
                        <a:t>Master</a:t>
                      </a:r>
                    </a:p>
                  </a:txBody>
                  <a:tcPr anchor="ctr">
                    <a:lnB w="12700" cap="flat" cmpd="sng" algn="ctr">
                      <a:solidFill>
                        <a:schemeClr val="tx1"/>
                      </a:solidFill>
                      <a:prstDash val="solid"/>
                      <a:round/>
                      <a:headEnd type="none" w="med" len="med"/>
                      <a:tailEnd type="none" w="med" len="med"/>
                    </a:lnB>
                  </a:tcPr>
                </a:tc>
                <a:tc vMerge="1">
                  <a:txBody>
                    <a:bodyPr/>
                    <a:lstStyle/>
                    <a:p>
                      <a:endParaRPr lang="fr-FR" dirty="0"/>
                    </a:p>
                  </a:txBody>
                  <a:tcPr/>
                </a:tc>
                <a:tc>
                  <a:txBody>
                    <a:bodyPr/>
                    <a:lstStyle/>
                    <a:p>
                      <a:pPr algn="ctr"/>
                      <a:r>
                        <a:rPr lang="fr-FR" dirty="0"/>
                        <a:t>Niveau 7</a:t>
                      </a: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674765">
                <a:tc>
                  <a:txBody>
                    <a:bodyPr/>
                    <a:lstStyle/>
                    <a:p>
                      <a:pPr algn="ctr"/>
                      <a:r>
                        <a:rPr lang="fr-FR" dirty="0"/>
                        <a:t>Bac+3</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a:t>Licence</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a:t>Niveau 2</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dirty="0"/>
                        <a:t>Niveau 6 </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1126940">
                <a:tc>
                  <a:txBody>
                    <a:bodyPr/>
                    <a:lstStyle/>
                    <a:p>
                      <a:pPr algn="ctr"/>
                      <a:r>
                        <a:rPr lang="fr-FR" dirty="0"/>
                        <a:t>Bac+2</a:t>
                      </a:r>
                    </a:p>
                  </a:txBody>
                  <a:tcPr anchor="ctr">
                    <a:lnT w="12700" cap="flat" cmpd="sng" algn="ctr">
                      <a:solidFill>
                        <a:schemeClr val="tx1"/>
                      </a:solidFill>
                      <a:prstDash val="solid"/>
                      <a:round/>
                      <a:headEnd type="none" w="med" len="med"/>
                      <a:tailEnd type="none" w="med" len="med"/>
                    </a:lnT>
                  </a:tcPr>
                </a:tc>
                <a:tc>
                  <a:txBody>
                    <a:bodyPr/>
                    <a:lstStyle/>
                    <a:p>
                      <a:pPr algn="ctr"/>
                      <a:r>
                        <a:rPr lang="fr-FR" dirty="0"/>
                        <a:t>BTS/DUT</a:t>
                      </a:r>
                    </a:p>
                  </a:txBody>
                  <a:tcPr anchor="ctr">
                    <a:lnT w="12700" cap="flat" cmpd="sng" algn="ctr">
                      <a:solidFill>
                        <a:schemeClr val="tx1"/>
                      </a:solidFill>
                      <a:prstDash val="solid"/>
                      <a:round/>
                      <a:headEnd type="none" w="med" len="med"/>
                      <a:tailEnd type="none" w="med" len="med"/>
                    </a:lnT>
                  </a:tcPr>
                </a:tc>
                <a:tc>
                  <a:txBody>
                    <a:bodyPr/>
                    <a:lstStyle/>
                    <a:p>
                      <a:pPr algn="ctr"/>
                      <a:r>
                        <a:rPr lang="fr-FR" dirty="0"/>
                        <a:t>Niveau 3</a:t>
                      </a:r>
                    </a:p>
                  </a:txBody>
                  <a:tcPr anchor="ctr">
                    <a:lnT w="12700" cap="flat" cmpd="sng" algn="ctr">
                      <a:solidFill>
                        <a:schemeClr val="tx1"/>
                      </a:solidFill>
                      <a:prstDash val="solid"/>
                      <a:round/>
                      <a:headEnd type="none" w="med" len="med"/>
                      <a:tailEnd type="none" w="med" len="med"/>
                    </a:lnT>
                  </a:tcPr>
                </a:tc>
                <a:tc>
                  <a:txBody>
                    <a:bodyPr/>
                    <a:lstStyle/>
                    <a:p>
                      <a:pPr algn="ctr"/>
                      <a:r>
                        <a:rPr lang="fr-FR" dirty="0"/>
                        <a:t>Niveau 5</a:t>
                      </a: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5"/>
                  </a:ext>
                </a:extLst>
              </a:tr>
            </a:tbl>
          </a:graphicData>
        </a:graphic>
      </p:graphicFrame>
      <p:graphicFrame>
        <p:nvGraphicFramePr>
          <p:cNvPr id="5" name="Tableau 4"/>
          <p:cNvGraphicFramePr>
            <a:graphicFrameLocks noGrp="1"/>
          </p:cNvGraphicFramePr>
          <p:nvPr/>
        </p:nvGraphicFramePr>
        <p:xfrm>
          <a:off x="592854" y="3637503"/>
          <a:ext cx="9676562" cy="643094"/>
        </p:xfrm>
        <a:graphic>
          <a:graphicData uri="http://schemas.openxmlformats.org/drawingml/2006/table">
            <a:tbl>
              <a:tblPr/>
              <a:tblGrid>
                <a:gridCol w="9676562">
                  <a:extLst>
                    <a:ext uri="{9D8B030D-6E8A-4147-A177-3AD203B41FA5}">
                      <a16:colId xmlns:a16="http://schemas.microsoft.com/office/drawing/2014/main" val="20000"/>
                    </a:ext>
                  </a:extLst>
                </a:gridCol>
              </a:tblGrid>
              <a:tr h="643094">
                <a:tc>
                  <a:txBody>
                    <a:bodyPr/>
                    <a:lstStyle/>
                    <a:p>
                      <a:endParaRPr lang="fr-FR" b="0" dirty="0"/>
                    </a:p>
                  </a:txBody>
                  <a:tcPr>
                    <a:lnL w="57150" cmpd="sng">
                      <a:solidFill>
                        <a:schemeClr val="accent6">
                          <a:lumMod val="75000"/>
                        </a:schemeClr>
                      </a:solidFill>
                      <a:prstDash val="sysDashDot"/>
                    </a:lnL>
                    <a:lnR w="57150" cmpd="sng">
                      <a:solidFill>
                        <a:schemeClr val="accent6">
                          <a:lumMod val="75000"/>
                        </a:schemeClr>
                      </a:solidFill>
                      <a:prstDash val="sysDashDot"/>
                    </a:lnR>
                    <a:lnT w="57150" cmpd="sng">
                      <a:solidFill>
                        <a:schemeClr val="accent6">
                          <a:lumMod val="75000"/>
                        </a:schemeClr>
                      </a:solidFill>
                      <a:prstDash val="sysDashDot"/>
                    </a:lnT>
                    <a:lnB w="57150" cmpd="sng">
                      <a:solidFill>
                        <a:schemeClr val="accent6">
                          <a:lumMod val="75000"/>
                        </a:schemeClr>
                      </a:solidFill>
                      <a:prstDash val="sysDashDot"/>
                    </a:lnB>
                  </a:tcPr>
                </a:tc>
                <a:extLst>
                  <a:ext uri="{0D108BD9-81ED-4DB2-BD59-A6C34878D82A}">
                    <a16:rowId xmlns:a16="http://schemas.microsoft.com/office/drawing/2014/main" val="10000"/>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974690" y="783771"/>
            <a:ext cx="9144000" cy="4524315"/>
          </a:xfrm>
          <a:prstGeom prst="rect">
            <a:avLst/>
          </a:prstGeom>
          <a:noFill/>
        </p:spPr>
        <p:txBody>
          <a:bodyPr wrap="square" rtlCol="0">
            <a:spAutoFit/>
          </a:bodyPr>
          <a:lstStyle/>
          <a:p>
            <a:endParaRPr lang="fr-FR" dirty="0"/>
          </a:p>
          <a:p>
            <a:endParaRPr lang="fr-FR" dirty="0"/>
          </a:p>
          <a:p>
            <a:endParaRPr lang="fr-FR" dirty="0"/>
          </a:p>
          <a:p>
            <a:endParaRPr lang="fr-FR" dirty="0"/>
          </a:p>
          <a:p>
            <a:endParaRPr lang="fr-FR" dirty="0"/>
          </a:p>
          <a:p>
            <a:pPr algn="just"/>
            <a:r>
              <a:rPr lang="fr-FR" dirty="0"/>
              <a:t>La FEDE propose aujourd’hui deux certifications professionnelles de niveau 7 (bac+5) :</a:t>
            </a:r>
          </a:p>
          <a:p>
            <a:pPr algn="just"/>
            <a:endParaRPr lang="fr-FR" dirty="0"/>
          </a:p>
          <a:p>
            <a:pPr algn="just">
              <a:buFont typeface="Wingdings" pitchFamily="2" charset="2"/>
              <a:buChar char="Ø"/>
            </a:pPr>
            <a:r>
              <a:rPr lang="fr-FR" dirty="0"/>
              <a:t>«</a:t>
            </a:r>
            <a:r>
              <a:rPr lang="fr-FR" b="1" dirty="0"/>
              <a:t> Directeur des Ressources Humaines</a:t>
            </a:r>
            <a:r>
              <a:rPr lang="fr-FR" dirty="0"/>
              <a:t> » et </a:t>
            </a:r>
          </a:p>
          <a:p>
            <a:pPr algn="just">
              <a:buFont typeface="Wingdings" pitchFamily="2" charset="2"/>
              <a:buChar char="Ø"/>
            </a:pPr>
            <a:r>
              <a:rPr lang="fr-FR" dirty="0"/>
              <a:t>« </a:t>
            </a:r>
            <a:r>
              <a:rPr lang="fr-FR" b="1" dirty="0"/>
              <a:t>Manager de Projets Informatiques</a:t>
            </a:r>
            <a:r>
              <a:rPr lang="fr-FR" dirty="0"/>
              <a:t> ») </a:t>
            </a:r>
          </a:p>
          <a:p>
            <a:pPr algn="just">
              <a:buFont typeface="Wingdings" pitchFamily="2" charset="2"/>
              <a:buChar char="Ø"/>
            </a:pPr>
            <a:endParaRPr lang="fr-FR" dirty="0"/>
          </a:p>
          <a:p>
            <a:pPr algn="just"/>
            <a:r>
              <a:rPr lang="fr-FR" dirty="0"/>
              <a:t>et une certification professionnelle de niveau 6(bac+3) :</a:t>
            </a:r>
          </a:p>
          <a:p>
            <a:pPr algn="just"/>
            <a:endParaRPr lang="fr-FR" dirty="0"/>
          </a:p>
          <a:p>
            <a:pPr algn="ctr"/>
            <a:r>
              <a:rPr lang="fr-FR" b="1" dirty="0"/>
              <a:t>« Responsable Marketing et Commercial » </a:t>
            </a:r>
          </a:p>
          <a:p>
            <a:pPr algn="ctr"/>
            <a:endParaRPr lang="fr-FR" dirty="0"/>
          </a:p>
          <a:p>
            <a:r>
              <a:rPr lang="fr-FR" dirty="0"/>
              <a:t>enregistrées au RNCP</a:t>
            </a:r>
          </a:p>
        </p:txBody>
      </p:sp>
      <p:pic>
        <p:nvPicPr>
          <p:cNvPr id="4" name="Image 3" descr="image logo FEDE.jpg"/>
          <p:cNvPicPr>
            <a:picLocks noChangeAspect="1"/>
          </p:cNvPicPr>
          <p:nvPr/>
        </p:nvPicPr>
        <p:blipFill>
          <a:blip r:embed="rId2" cstate="print"/>
          <a:stretch>
            <a:fillRect/>
          </a:stretch>
        </p:blipFill>
        <p:spPr>
          <a:xfrm>
            <a:off x="311500" y="294437"/>
            <a:ext cx="2220686" cy="1250021"/>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AutoShape 2" descr="Résultat de recherche d'images pour &quot;logo fede&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4" name="Image 3" descr="image logo FEDE.jpg"/>
          <p:cNvPicPr>
            <a:picLocks noChangeAspect="1"/>
          </p:cNvPicPr>
          <p:nvPr/>
        </p:nvPicPr>
        <p:blipFill>
          <a:blip r:embed="rId2" cstate="print"/>
          <a:stretch>
            <a:fillRect/>
          </a:stretch>
        </p:blipFill>
        <p:spPr>
          <a:xfrm>
            <a:off x="311500" y="294437"/>
            <a:ext cx="2220686" cy="1250021"/>
          </a:xfrm>
          <a:prstGeom prst="rect">
            <a:avLst/>
          </a:prstGeom>
        </p:spPr>
      </p:pic>
      <p:sp>
        <p:nvSpPr>
          <p:cNvPr id="5" name="ZoneTexte 4"/>
          <p:cNvSpPr txBox="1"/>
          <p:nvPr/>
        </p:nvSpPr>
        <p:spPr>
          <a:xfrm>
            <a:off x="1135464" y="1657978"/>
            <a:ext cx="9184193" cy="4524315"/>
          </a:xfrm>
          <a:prstGeom prst="rect">
            <a:avLst/>
          </a:prstGeom>
          <a:noFill/>
        </p:spPr>
        <p:txBody>
          <a:bodyPr wrap="square" rtlCol="0">
            <a:spAutoFit/>
          </a:bodyPr>
          <a:lstStyle/>
          <a:p>
            <a:endParaRPr lang="fr-FR" dirty="0"/>
          </a:p>
          <a:p>
            <a:pPr algn="just"/>
            <a:r>
              <a:rPr lang="fr-FR" dirty="0"/>
              <a:t>Le marketing digital regroupe toutes les pratiques liées au marketing qui utilisent des supports et médias web. </a:t>
            </a:r>
          </a:p>
          <a:p>
            <a:pPr algn="just"/>
            <a:endParaRPr lang="fr-FR" dirty="0"/>
          </a:p>
          <a:p>
            <a:pPr algn="just"/>
            <a:r>
              <a:rPr lang="fr-FR" dirty="0"/>
              <a:t>Quels que soient la taille de l’entreprise, son domaine d’activité, ou le nombre de ses salariés, une stratégie marketing digital est un incontournable pour garantir un positionnement et une visibilité sur le long terme. </a:t>
            </a:r>
          </a:p>
          <a:p>
            <a:pPr algn="just"/>
            <a:endParaRPr lang="fr-FR" dirty="0"/>
          </a:p>
          <a:p>
            <a:pPr algn="just"/>
            <a:r>
              <a:rPr lang="fr-FR" dirty="0"/>
              <a:t>Cette formation forme des professionnels opérationnels, maîtrisant les aspects business et les pratiques nouvelles et anticiper les technologies et évolutions futures et ainsi devenir des experts dans la création, la mise en œuvre et la gestion de stratégies marketing digital dans un environnement B to B (Business to Business) ou B to C (Business to Customer).</a:t>
            </a:r>
          </a:p>
          <a:p>
            <a:pPr algn="just"/>
            <a:endParaRPr lang="fr-FR" dirty="0"/>
          </a:p>
          <a:p>
            <a:pPr algn="just"/>
            <a:r>
              <a:rPr lang="fr-FR" dirty="0">
                <a:hlinkClick r:id="rId3" action="ppaction://hlinkfile"/>
              </a:rPr>
              <a:t>Fiche diplôme</a:t>
            </a:r>
            <a:endParaRPr lang="fr-FR" dirty="0"/>
          </a:p>
          <a:p>
            <a:endParaRPr lang="fr-FR" dirty="0"/>
          </a:p>
        </p:txBody>
      </p:sp>
      <p:sp>
        <p:nvSpPr>
          <p:cNvPr id="6" name="ZoneTexte 5"/>
          <p:cNvSpPr txBox="1"/>
          <p:nvPr/>
        </p:nvSpPr>
        <p:spPr>
          <a:xfrm>
            <a:off x="2924070" y="371789"/>
            <a:ext cx="7325249" cy="1477328"/>
          </a:xfrm>
          <a:prstGeom prst="rect">
            <a:avLst/>
          </a:prstGeom>
          <a:noFill/>
        </p:spPr>
        <p:txBody>
          <a:bodyPr wrap="square" rtlCol="0">
            <a:spAutoFit/>
          </a:bodyPr>
          <a:lstStyle/>
          <a:p>
            <a:r>
              <a:rPr lang="fr-FR" b="1" dirty="0" err="1"/>
              <a:t>Bachelor</a:t>
            </a:r>
            <a:r>
              <a:rPr lang="fr-FR" b="1" dirty="0"/>
              <a:t> européen marketing digital</a:t>
            </a:r>
          </a:p>
          <a:p>
            <a:r>
              <a:rPr lang="fr-FR" b="1" dirty="0"/>
              <a:t>Niveau : </a:t>
            </a:r>
            <a:r>
              <a:rPr lang="fr-FR" dirty="0"/>
              <a:t>BACHELOR EUROPEEN</a:t>
            </a:r>
            <a:br>
              <a:rPr lang="fr-FR" dirty="0"/>
            </a:br>
            <a:r>
              <a:rPr lang="fr-FR" b="1" dirty="0"/>
              <a:t>Filière d‘excellence :</a:t>
            </a:r>
            <a:r>
              <a:rPr lang="fr-FR" dirty="0"/>
              <a:t> </a:t>
            </a:r>
            <a:r>
              <a:rPr lang="fr-FR" b="1" dirty="0">
                <a:hlinkClick r:id="rId4" tooltip="commerce - marketing - communication - médias"/>
              </a:rPr>
              <a:t>commerce - marketing - communication - médias</a:t>
            </a:r>
            <a:endParaRPr lang="fr-FR" b="1" dirty="0"/>
          </a:p>
          <a:p>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AutoShape 2" descr="Résultat de recherche d'images pour &quot;logo fede&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4" name="Image 3" descr="image logo FEDE.jpg"/>
          <p:cNvPicPr>
            <a:picLocks noChangeAspect="1"/>
          </p:cNvPicPr>
          <p:nvPr/>
        </p:nvPicPr>
        <p:blipFill>
          <a:blip r:embed="rId2" cstate="print"/>
          <a:stretch>
            <a:fillRect/>
          </a:stretch>
        </p:blipFill>
        <p:spPr>
          <a:xfrm>
            <a:off x="311500" y="294437"/>
            <a:ext cx="2220686" cy="1250021"/>
          </a:xfrm>
          <a:prstGeom prst="rect">
            <a:avLst/>
          </a:prstGeom>
        </p:spPr>
      </p:pic>
      <p:sp>
        <p:nvSpPr>
          <p:cNvPr id="5" name="ZoneTexte 4"/>
          <p:cNvSpPr txBox="1"/>
          <p:nvPr/>
        </p:nvSpPr>
        <p:spPr>
          <a:xfrm>
            <a:off x="1135464" y="1657978"/>
            <a:ext cx="9184193" cy="3693319"/>
          </a:xfrm>
          <a:prstGeom prst="rect">
            <a:avLst/>
          </a:prstGeom>
          <a:noFill/>
        </p:spPr>
        <p:txBody>
          <a:bodyPr wrap="square" rtlCol="0">
            <a:spAutoFit/>
          </a:bodyPr>
          <a:lstStyle/>
          <a:p>
            <a:r>
              <a:rPr lang="fr-FR" b="1" dirty="0"/>
              <a:t>Perspectives d’emploi </a:t>
            </a:r>
          </a:p>
          <a:p>
            <a:endParaRPr lang="fr-FR" dirty="0"/>
          </a:p>
          <a:p>
            <a:pPr>
              <a:buFont typeface="Wingdings" pitchFamily="2" charset="2"/>
              <a:buChar char="q"/>
            </a:pPr>
            <a:r>
              <a:rPr lang="fr-FR" dirty="0"/>
              <a:t>Directeur(</a:t>
            </a:r>
            <a:r>
              <a:rPr lang="fr-FR" dirty="0" err="1"/>
              <a:t>trice</a:t>
            </a:r>
            <a:r>
              <a:rPr lang="fr-FR" dirty="0"/>
              <a:t>) de projets digitaux</a:t>
            </a:r>
          </a:p>
          <a:p>
            <a:pPr>
              <a:buFont typeface="Wingdings" pitchFamily="2" charset="2"/>
              <a:buChar char="q"/>
            </a:pPr>
            <a:r>
              <a:rPr lang="fr-FR" dirty="0"/>
              <a:t>Expert en marketing stratégique</a:t>
            </a:r>
          </a:p>
          <a:p>
            <a:pPr>
              <a:buFont typeface="Wingdings" pitchFamily="2" charset="2"/>
              <a:buChar char="q"/>
            </a:pPr>
            <a:r>
              <a:rPr lang="fr-FR" dirty="0"/>
              <a:t>On line Marketing Manager</a:t>
            </a:r>
          </a:p>
          <a:p>
            <a:pPr>
              <a:buFont typeface="Wingdings" pitchFamily="2" charset="2"/>
              <a:buChar char="q"/>
            </a:pPr>
            <a:r>
              <a:rPr lang="fr-FR" dirty="0"/>
              <a:t>Responsable marketing digital</a:t>
            </a:r>
          </a:p>
          <a:p>
            <a:pPr>
              <a:buFont typeface="Wingdings" pitchFamily="2" charset="2"/>
              <a:buChar char="q"/>
            </a:pPr>
            <a:r>
              <a:rPr lang="fr-FR" dirty="0"/>
              <a:t>Responsable marketing client et marketing relationnel</a:t>
            </a:r>
          </a:p>
          <a:p>
            <a:pPr>
              <a:buFont typeface="Wingdings" pitchFamily="2" charset="2"/>
              <a:buChar char="q"/>
            </a:pPr>
            <a:r>
              <a:rPr lang="fr-FR" dirty="0"/>
              <a:t>Responsable Pôle Web</a:t>
            </a:r>
          </a:p>
          <a:p>
            <a:pPr>
              <a:buFont typeface="Wingdings" pitchFamily="2" charset="2"/>
              <a:buChar char="q"/>
            </a:pPr>
            <a:r>
              <a:rPr lang="fr-FR" dirty="0"/>
              <a:t>Chef de projet digital</a:t>
            </a:r>
          </a:p>
          <a:p>
            <a:pPr>
              <a:buFont typeface="Wingdings" pitchFamily="2" charset="2"/>
              <a:buChar char="q"/>
            </a:pPr>
            <a:r>
              <a:rPr lang="fr-FR" dirty="0"/>
              <a:t>Consultant social media</a:t>
            </a:r>
          </a:p>
          <a:p>
            <a:pPr>
              <a:buFont typeface="Wingdings" pitchFamily="2" charset="2"/>
              <a:buChar char="q"/>
            </a:pPr>
            <a:r>
              <a:rPr lang="fr-FR" dirty="0" err="1"/>
              <a:t>Webmarketer</a:t>
            </a:r>
            <a:endParaRPr lang="fr-FR" dirty="0"/>
          </a:p>
          <a:p>
            <a:pPr>
              <a:buFont typeface="Wingdings" pitchFamily="2" charset="2"/>
              <a:buChar char="q"/>
            </a:pPr>
            <a:r>
              <a:rPr lang="fr-FR" dirty="0"/>
              <a:t>Consultant e-marketing et e-business…</a:t>
            </a:r>
          </a:p>
          <a:p>
            <a:endParaRPr lang="fr-FR" dirty="0"/>
          </a:p>
        </p:txBody>
      </p:sp>
      <p:sp>
        <p:nvSpPr>
          <p:cNvPr id="6" name="ZoneTexte 5"/>
          <p:cNvSpPr txBox="1"/>
          <p:nvPr/>
        </p:nvSpPr>
        <p:spPr>
          <a:xfrm>
            <a:off x="2924070" y="371789"/>
            <a:ext cx="7325249" cy="1477328"/>
          </a:xfrm>
          <a:prstGeom prst="rect">
            <a:avLst/>
          </a:prstGeom>
          <a:noFill/>
        </p:spPr>
        <p:txBody>
          <a:bodyPr wrap="square" rtlCol="0">
            <a:spAutoFit/>
          </a:bodyPr>
          <a:lstStyle/>
          <a:p>
            <a:r>
              <a:rPr lang="fr-FR" b="1" dirty="0" err="1"/>
              <a:t>Bachelor</a:t>
            </a:r>
            <a:r>
              <a:rPr lang="fr-FR" b="1" dirty="0"/>
              <a:t> européen marketing digital</a:t>
            </a:r>
          </a:p>
          <a:p>
            <a:r>
              <a:rPr lang="fr-FR" b="1" dirty="0"/>
              <a:t>Niveau : </a:t>
            </a:r>
            <a:r>
              <a:rPr lang="fr-FR" dirty="0"/>
              <a:t>BACHELOR EUROPEEN</a:t>
            </a:r>
            <a:br>
              <a:rPr lang="fr-FR" dirty="0"/>
            </a:br>
            <a:r>
              <a:rPr lang="fr-FR" b="1" dirty="0"/>
              <a:t>Filière d‘excellence :</a:t>
            </a:r>
            <a:r>
              <a:rPr lang="fr-FR" dirty="0"/>
              <a:t> </a:t>
            </a:r>
            <a:r>
              <a:rPr lang="fr-FR" b="1" dirty="0">
                <a:hlinkClick r:id="rId3" tooltip="commerce - marketing - communication - médias"/>
              </a:rPr>
              <a:t>commerce - marketing - communication - médias</a:t>
            </a:r>
            <a:endParaRPr lang="fr-FR" b="1" dirty="0"/>
          </a:p>
          <a:p>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594360" y="777240"/>
            <a:ext cx="10917936" cy="4801314"/>
          </a:xfrm>
          <a:prstGeom prst="rect">
            <a:avLst/>
          </a:prstGeom>
          <a:noFill/>
        </p:spPr>
        <p:txBody>
          <a:bodyPr wrap="square" rtlCol="0">
            <a:spAutoFit/>
          </a:bodyPr>
          <a:lstStyle/>
          <a:p>
            <a:r>
              <a:rPr lang="fr-FR" dirty="0"/>
              <a:t>Le Responsable marketing et commercial…</a:t>
            </a:r>
          </a:p>
          <a:p>
            <a:endParaRPr lang="fr-FR" dirty="0"/>
          </a:p>
          <a:p>
            <a:pPr marL="342900" indent="-342900">
              <a:buFont typeface="Wingdings" panose="05000000000000000000" pitchFamily="2" charset="2"/>
              <a:buChar char="Ø"/>
            </a:pPr>
            <a:r>
              <a:rPr lang="fr-FR" dirty="0"/>
              <a:t>mène des projets et détermine des actions dans le marketing, la vente, la communication  du produit ou du service</a:t>
            </a:r>
            <a:br>
              <a:rPr lang="fr-FR" dirty="0"/>
            </a:br>
            <a:endParaRPr lang="fr-FR" dirty="0"/>
          </a:p>
          <a:p>
            <a:pPr marL="342900" indent="-342900">
              <a:buFont typeface="Wingdings" panose="05000000000000000000" pitchFamily="2" charset="2"/>
              <a:buChar char="Ø"/>
            </a:pPr>
            <a:r>
              <a:rPr lang="fr-FR" dirty="0"/>
              <a:t>exerce une fonction de veille pour définir le positionnement de l'entreprise sur le marché par rapport à ses concurrents, détecter les tendances, trouver de nouveaux débouchés…</a:t>
            </a:r>
            <a:br>
              <a:rPr lang="fr-FR" dirty="0"/>
            </a:br>
            <a:endParaRPr lang="fr-FR" dirty="0"/>
          </a:p>
          <a:p>
            <a:pPr marL="342900" indent="-342900">
              <a:buFont typeface="Wingdings" panose="05000000000000000000" pitchFamily="2" charset="2"/>
              <a:buChar char="Ø"/>
            </a:pPr>
            <a:r>
              <a:rPr lang="fr-FR" dirty="0"/>
              <a:t>manage les équipes</a:t>
            </a:r>
          </a:p>
          <a:p>
            <a:pPr marL="342900" indent="-342900">
              <a:buFont typeface="Wingdings" panose="05000000000000000000" pitchFamily="2" charset="2"/>
              <a:buChar char="Ø"/>
            </a:pPr>
            <a:endParaRPr lang="fr-FR" dirty="0"/>
          </a:p>
          <a:p>
            <a:pPr marL="342900" indent="-342900">
              <a:buFont typeface="Wingdings" panose="05000000000000000000" pitchFamily="2" charset="2"/>
              <a:buChar char="Ø"/>
            </a:pPr>
            <a:endParaRPr lang="fr-FR" dirty="0"/>
          </a:p>
          <a:p>
            <a:pPr marL="342900" indent="-342900">
              <a:buFont typeface="Wingdings" panose="05000000000000000000" pitchFamily="2" charset="2"/>
              <a:buChar char="Ø"/>
            </a:pPr>
            <a:r>
              <a:rPr lang="fr-FR" dirty="0"/>
              <a:t>met en place des outils  pour mesurer et améliorer l’efficacité des actions en fonction des résultats chiffrés  </a:t>
            </a:r>
          </a:p>
          <a:p>
            <a:pPr marL="342900" indent="-342900">
              <a:buFont typeface="Wingdings" panose="05000000000000000000" pitchFamily="2" charset="2"/>
              <a:buChar char="Ø"/>
            </a:pPr>
            <a:endParaRPr lang="fr-FR" dirty="0"/>
          </a:p>
          <a:p>
            <a:pPr marL="342900" indent="-342900">
              <a:buFont typeface="Wingdings" panose="05000000000000000000" pitchFamily="2" charset="2"/>
              <a:buChar char="Ø"/>
            </a:pPr>
            <a:r>
              <a:rPr lang="fr-FR" dirty="0"/>
              <a:t>établit une stratégie de communication digitale en parallèle de l’élaboration des plans d’actions marketing et commercial pour accroitre la notoriété et la visibilité de l’entreprise sur internet</a:t>
            </a:r>
          </a:p>
        </p:txBody>
      </p:sp>
    </p:spTree>
    <p:extLst>
      <p:ext uri="{BB962C8B-B14F-4D97-AF65-F5344CB8AC3E}">
        <p14:creationId xmlns:p14="http://schemas.microsoft.com/office/powerpoint/2010/main" val="10711996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594360" y="777240"/>
            <a:ext cx="10917936" cy="3139321"/>
          </a:xfrm>
          <a:prstGeom prst="rect">
            <a:avLst/>
          </a:prstGeom>
          <a:noFill/>
        </p:spPr>
        <p:txBody>
          <a:bodyPr wrap="square" rtlCol="0">
            <a:spAutoFit/>
          </a:bodyPr>
          <a:lstStyle/>
          <a:p>
            <a:r>
              <a:rPr lang="fr-FR" dirty="0"/>
              <a:t>Le Responsable marketing et commercial…</a:t>
            </a:r>
          </a:p>
          <a:p>
            <a:endParaRPr lang="fr-FR" dirty="0"/>
          </a:p>
          <a:p>
            <a:pPr marL="285750" indent="-285750">
              <a:buFont typeface="Wingdings" panose="05000000000000000000" pitchFamily="2" charset="2"/>
              <a:buChar char="Ø"/>
            </a:pPr>
            <a:r>
              <a:rPr lang="fr-FR" dirty="0"/>
              <a:t>est rattaché à la direction générale de l’entreprise, un directeur/ une directrice de ventes, ou à un directeur/ une directrice commerciale. En lien avec les équipes commerciales, marketing, financières et juridiques, il coordonne les idées et les équipes afin de créer de nouvelles activités au sein d'une entreprise</a:t>
            </a:r>
            <a:br>
              <a:rPr lang="fr-FR" dirty="0"/>
            </a:br>
            <a:endParaRPr lang="fr-FR" dirty="0"/>
          </a:p>
          <a:p>
            <a:pPr marL="285750" indent="-285750">
              <a:buFont typeface="Wingdings" panose="05000000000000000000" pitchFamily="2" charset="2"/>
              <a:buChar char="Ø"/>
            </a:pPr>
            <a:r>
              <a:rPr lang="fr-FR" dirty="0"/>
              <a:t>pratique l’anglais couramment pour exploiter des informations professionnelles et communiquer oralement ou à l’écrit en langue anglaise</a:t>
            </a:r>
          </a:p>
          <a:p>
            <a:pPr marL="285750" indent="-285750">
              <a:buFont typeface="Wingdings" panose="05000000000000000000" pitchFamily="2" charset="2"/>
              <a:buChar char="Ø"/>
            </a:pPr>
            <a:endParaRPr lang="fr-FR" dirty="0"/>
          </a:p>
          <a:p>
            <a:pPr marL="285750" indent="-285750">
              <a:buFont typeface="Wingdings" panose="05000000000000000000" pitchFamily="2" charset="2"/>
              <a:buChar char="Ø"/>
            </a:pPr>
            <a:r>
              <a:rPr lang="fr-FR" dirty="0"/>
              <a:t> maitrise une autre langue pouvant être nécessaire en fonction de l'implantation géographique de l'entreprise</a:t>
            </a:r>
          </a:p>
          <a:p>
            <a:endParaRPr lang="fr-FR" dirty="0"/>
          </a:p>
        </p:txBody>
      </p:sp>
    </p:spTree>
    <p:extLst>
      <p:ext uri="{BB962C8B-B14F-4D97-AF65-F5344CB8AC3E}">
        <p14:creationId xmlns:p14="http://schemas.microsoft.com/office/powerpoint/2010/main" val="166679124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lle d’ions">
  <a:themeElements>
    <a:clrScheme name="Salle d’ions">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Salle d’ions">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alle d’ions">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10582</TotalTime>
  <Words>1079</Words>
  <Application>Microsoft Office PowerPoint</Application>
  <PresentationFormat>Grand écran</PresentationFormat>
  <Paragraphs>165</Paragraphs>
  <Slides>15</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15</vt:i4>
      </vt:variant>
    </vt:vector>
  </HeadingPairs>
  <TitlesOfParts>
    <vt:vector size="20" baseType="lpstr">
      <vt:lpstr>Arial</vt:lpstr>
      <vt:lpstr>Century Gothic</vt:lpstr>
      <vt:lpstr>Wingdings</vt:lpstr>
      <vt:lpstr>Wingdings 3</vt:lpstr>
      <vt:lpstr>Salle d’ions</vt:lpstr>
      <vt:lpstr>    Responsable marketing et commercial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LYCEE PRIVE ST ELOI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carmona.c</dc:creator>
  <cp:lastModifiedBy>anne jegat</cp:lastModifiedBy>
  <cp:revision>24</cp:revision>
  <dcterms:created xsi:type="dcterms:W3CDTF">2019-12-16T10:38:42Z</dcterms:created>
  <dcterms:modified xsi:type="dcterms:W3CDTF">2020-01-02T15:34:25Z</dcterms:modified>
</cp:coreProperties>
</file>